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46.xml" ContentType="application/vnd.openxmlformats-officedocument.presentationml.tags+xml"/>
  <Override PartName="/ppt/notesSlides/notesSlide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5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charts/chart10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0" r:id="rId5"/>
    <p:sldMasterId id="2147483691" r:id="rId6"/>
    <p:sldMasterId id="2147483673" r:id="rId7"/>
    <p:sldMasterId id="2147483694" r:id="rId8"/>
  </p:sldMasterIdLst>
  <p:notesMasterIdLst>
    <p:notesMasterId r:id="rId18"/>
  </p:notesMasterIdLst>
  <p:handoutMasterIdLst>
    <p:handoutMasterId r:id="rId19"/>
  </p:handoutMasterIdLst>
  <p:sldIdLst>
    <p:sldId id="330" r:id="rId9"/>
    <p:sldId id="2147474897" r:id="rId10"/>
    <p:sldId id="2147474784" r:id="rId11"/>
    <p:sldId id="2147474727" r:id="rId12"/>
    <p:sldId id="2147474728" r:id="rId13"/>
    <p:sldId id="2147474868" r:id="rId14"/>
    <p:sldId id="2147474811" r:id="rId15"/>
    <p:sldId id="2147474731" r:id="rId16"/>
    <p:sldId id="2147474732" r:id="rId17"/>
  </p:sldIdLst>
  <p:sldSz cx="12192000" cy="6858000"/>
  <p:notesSz cx="6797675" cy="9926638"/>
  <p:custDataLst>
    <p:tags r:id="rId2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owth Kick-off" id="{00913B31-2E1B-4B0D-A73A-044F81C03ADF}">
          <p14:sldIdLst>
            <p14:sldId id="330"/>
            <p14:sldId id="2147474897"/>
            <p14:sldId id="2147474784"/>
            <p14:sldId id="2147474727"/>
            <p14:sldId id="2147474728"/>
            <p14:sldId id="2147474868"/>
            <p14:sldId id="2147474811"/>
            <p14:sldId id="2147474731"/>
            <p14:sldId id="2147474732"/>
          </p14:sldIdLst>
        </p14:section>
        <p14:section name="All Growth slides" id="{9C659CD6-5765-4293-B2FE-2D0AAE1E9AE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orient="horz" pos="1117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pos="2251" userDrawn="1">
          <p15:clr>
            <a:srgbClr val="A4A3A4"/>
          </p15:clr>
        </p15:guide>
        <p15:guide id="13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7F7F7"/>
    <a:srgbClr val="1DB899"/>
    <a:srgbClr val="F6A320"/>
    <a:srgbClr val="C2E2B4"/>
    <a:srgbClr val="FEF3F2"/>
    <a:srgbClr val="68B445"/>
    <a:srgbClr val="F48179"/>
    <a:srgbClr val="0BBEEF"/>
    <a:srgbClr val="A4D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6925" autoAdjust="0"/>
  </p:normalViewPr>
  <p:slideViewPr>
    <p:cSldViewPr snapToGrid="0">
      <p:cViewPr varScale="1">
        <p:scale>
          <a:sx n="68" d="100"/>
          <a:sy n="68" d="100"/>
        </p:scale>
        <p:origin x="1219" y="67"/>
      </p:cViewPr>
      <p:guideLst>
        <p:guide orient="horz" pos="4042"/>
        <p:guide pos="166"/>
        <p:guide orient="horz" pos="799"/>
        <p:guide pos="7537"/>
        <p:guide pos="3931"/>
        <p:guide orient="horz" pos="1117"/>
        <p:guide orient="horz" pos="2160"/>
        <p:guide orient="horz" pos="225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jen van der Werf" userId="b77cb24148bbd98a" providerId="LiveId" clId="{E7223C61-0C75-4C0A-BB2E-20CEBE87EFBE}"/>
    <pc:docChg chg="delSld modSection">
      <pc:chgData name="Jurjen van der Werf" userId="b77cb24148bbd98a" providerId="LiveId" clId="{E7223C61-0C75-4C0A-BB2E-20CEBE87EFBE}" dt="2026-02-17T17:44:57.350" v="3" actId="47"/>
      <pc:docMkLst>
        <pc:docMk/>
      </pc:docMkLst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4538051" sldId="2147474650"/>
        </pc:sldMkLst>
      </pc:sldChg>
      <pc:sldChg chg="del">
        <pc:chgData name="Jurjen van der Werf" userId="b77cb24148bbd98a" providerId="LiveId" clId="{E7223C61-0C75-4C0A-BB2E-20CEBE87EFBE}" dt="2026-02-17T17:44:46.736" v="1" actId="47"/>
        <pc:sldMkLst>
          <pc:docMk/>
          <pc:sldMk cId="3803228211" sldId="2147474729"/>
        </pc:sldMkLst>
      </pc:sldChg>
      <pc:sldChg chg="del">
        <pc:chgData name="Jurjen van der Werf" userId="b77cb24148bbd98a" providerId="LiveId" clId="{E7223C61-0C75-4C0A-BB2E-20CEBE87EFBE}" dt="2026-02-17T17:44:50.178" v="2" actId="47"/>
        <pc:sldMkLst>
          <pc:docMk/>
          <pc:sldMk cId="2917132911" sldId="21474747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85831038" sldId="214747473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45046096" sldId="21474747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66906756" sldId="214747479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8485231" sldId="214747479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0001451" sldId="214747479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82905484" sldId="214747479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1897149" sldId="214747481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04413" sldId="214747481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82350234" sldId="214747482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0079606" sldId="214747482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43600200" sldId="2147474827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94306829" sldId="21474748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774158065" sldId="214747483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52955253" sldId="214747483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20967925" sldId="2147474846"/>
        </pc:sldMkLst>
      </pc:sldChg>
      <pc:sldChg chg="del">
        <pc:chgData name="Jurjen van der Werf" userId="b77cb24148bbd98a" providerId="LiveId" clId="{E7223C61-0C75-4C0A-BB2E-20CEBE87EFBE}" dt="2026-02-17T17:44:43.288" v="0" actId="47"/>
        <pc:sldMkLst>
          <pc:docMk/>
          <pc:sldMk cId="3508376233" sldId="214747484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1442552" sldId="214747485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686024666" sldId="214747485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578563758" sldId="214747486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73807293" sldId="214747486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30030377" sldId="214747487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76801072" sldId="214747487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3430348" sldId="21474748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377526072" sldId="214747487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09653822" sldId="214747487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29968276" sldId="214747488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745885426" sldId="214747488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34247904" sldId="214747489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960596719" sldId="214747489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21978935" sldId="214747490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76396208" sldId="214747490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82042494859493E-2"/>
          <c:y val="4.663677130044843E-2"/>
          <c:w val="0.96435915010281015"/>
          <c:h val="0.9067264573991031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94124.575000000012</c:v>
                </c:pt>
                <c:pt idx="1">
                  <c:v>109498.83600000001</c:v>
                </c:pt>
                <c:pt idx="2">
                  <c:v>129227.32845</c:v>
                </c:pt>
                <c:pt idx="3">
                  <c:v>135464.33100000001</c:v>
                </c:pt>
                <c:pt idx="4">
                  <c:v>140198.573</c:v>
                </c:pt>
                <c:pt idx="5">
                  <c:v>147199.64499999999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D-4C0B-A70D-7D1D43402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79029791"/>
        <c:axId val="1"/>
      </c:barChart>
      <c:catAx>
        <c:axId val="107902979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47199.6449999999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7902979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047376248141066E-2"/>
          <c:y val="0.19489559164733178"/>
          <c:w val="0.97790524750371788"/>
          <c:h val="0.6102088167053364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A4D48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E1F1D9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302-4EE2-9755-15C236ABD7C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302-4EE2-9755-15C236ABD7C0}"/>
              </c:ext>
            </c:extLst>
          </c:dPt>
          <c:dLbls>
            <c:dLbl>
              <c:idx val="0"/>
              <c:layout>
                <c:manualLayout>
                  <c:x val="0"/>
                  <c:y val="-0.2389791183294663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302-4EE2-9755-15C236ABD7C0}"/>
                </c:ext>
              </c:extLst>
            </c:dLbl>
            <c:dLbl>
              <c:idx val="1"/>
              <c:layout>
                <c:manualLayout>
                  <c:x val="0"/>
                  <c:y val="-0.2529002320185614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302-4EE2-9755-15C236ABD7C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100</c:v>
                </c:pt>
                <c:pt idx="1">
                  <c:v>110</c:v>
                </c:pt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02-4EE2-9755-15C236ABD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406932336"/>
        <c:axId val="1"/>
      </c:barChart>
      <c:catAx>
        <c:axId val="4069323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0693233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82042494859493E-2"/>
          <c:y val="8.8285229202037352E-2"/>
          <c:w val="0.96435915010281015"/>
          <c:h val="0.8234295415959253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9786.0400000000009</c:v>
                </c:pt>
                <c:pt idx="1">
                  <c:v>15742.290999999997</c:v>
                </c:pt>
                <c:pt idx="2">
                  <c:v>16018.580449999994</c:v>
                </c:pt>
                <c:pt idx="3">
                  <c:v>19085.521999999997</c:v>
                </c:pt>
                <c:pt idx="4">
                  <c:v>21697.561999999998</c:v>
                </c:pt>
                <c:pt idx="5">
                  <c:v>22774.64499999999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0-4FD5-ABA8-E729058FD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353833520"/>
        <c:axId val="1"/>
      </c:barChart>
      <c:catAx>
        <c:axId val="13538335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2774.6449999999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35383352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"/>
          <c:y val="5.5027841467409105E-2"/>
          <c:w val="0.60083333333333333"/>
          <c:h val="0.88994431706518173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.1508333333333333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351-45E7-BB66-EE290F3CFC9F}"/>
                </c:ext>
              </c:extLst>
            </c:dLbl>
            <c:dLbl>
              <c:idx val="2"/>
              <c:layout>
                <c:manualLayout>
                  <c:x val="0.1883333333333333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351-45E7-BB66-EE290F3CFC9F}"/>
                </c:ext>
              </c:extLst>
            </c:dLbl>
            <c:dLbl>
              <c:idx val="3"/>
              <c:layout>
                <c:manualLayout>
                  <c:x val="8.8333333333333333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351-45E7-BB66-EE290F3CFC9F}"/>
                </c:ext>
              </c:extLst>
            </c:dLbl>
            <c:dLbl>
              <c:idx val="5"/>
              <c:layout>
                <c:manualLayout>
                  <c:x val="0.15083333333333335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351-45E7-BB66-EE290F3CFC9F}"/>
                </c:ext>
              </c:extLst>
            </c:dLbl>
            <c:dLbl>
              <c:idx val="6"/>
              <c:layout>
                <c:manualLayout>
                  <c:x val="8.4166666666666667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E351-45E7-BB66-EE290F3CFC9F}"/>
                </c:ext>
              </c:extLst>
            </c:dLbl>
            <c:dLbl>
              <c:idx val="7"/>
              <c:layout>
                <c:manualLayout>
                  <c:x val="0.11333333333333333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E351-45E7-BB66-EE290F3CFC9F}"/>
                </c:ext>
              </c:extLst>
            </c:dLbl>
            <c:dLbl>
              <c:idx val="8"/>
              <c:layout>
                <c:manualLayout>
                  <c:x val="0.18666666666666668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b="1" kern="1200">
                      <a:solidFill>
                        <a:schemeClr val="tx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351-45E7-BB66-EE290F3CFC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Sheet1!$A$1:$J$1</c:f>
              <c:numCache>
                <c:formatCode>General</c:formatCode>
                <c:ptCount val="10"/>
                <c:pt idx="0">
                  <c:v>237.6</c:v>
                </c:pt>
                <c:pt idx="1">
                  <c:v>1097.9000000000001</c:v>
                </c:pt>
                <c:pt idx="2">
                  <c:v>372.9</c:v>
                </c:pt>
                <c:pt idx="3">
                  <c:v>82</c:v>
                </c:pt>
                <c:pt idx="4">
                  <c:v>1068.0999999999999</c:v>
                </c:pt>
                <c:pt idx="5">
                  <c:v>235.5</c:v>
                </c:pt>
                <c:pt idx="6">
                  <c:v>66.3</c:v>
                </c:pt>
                <c:pt idx="7">
                  <c:v>100.7</c:v>
                </c:pt>
                <c:pt idx="8">
                  <c:v>369.2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351-45E7-BB66-EE290F3CF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30341472"/>
        <c:axId val="1"/>
      </c:barChart>
      <c:catAx>
        <c:axId val="103034147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97.900000000000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03034147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331143232588695E-2"/>
          <c:y val="1.8433179723502304E-2"/>
          <c:w val="0.86333771353482258"/>
          <c:h val="0.9631336405529954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Sheet1!$A$1:$J$1</c:f>
              <c:numCache>
                <c:formatCode>General</c:formatCode>
                <c:ptCount val="10"/>
                <c:pt idx="0">
                  <c:v>66840430.506999955</c:v>
                </c:pt>
                <c:pt idx="1">
                  <c:v>15559393.452000003</c:v>
                </c:pt>
                <c:pt idx="2">
                  <c:v>12209804.489</c:v>
                </c:pt>
                <c:pt idx="3">
                  <c:v>9139545.0700000003</c:v>
                </c:pt>
                <c:pt idx="4">
                  <c:v>8947073.069000002</c:v>
                </c:pt>
                <c:pt idx="5">
                  <c:v>8725199.2460000012</c:v>
                </c:pt>
                <c:pt idx="6">
                  <c:v>6244784.4539999999</c:v>
                </c:pt>
                <c:pt idx="7">
                  <c:v>5612734.0599999996</c:v>
                </c:pt>
                <c:pt idx="8">
                  <c:v>3600364.3779999996</c:v>
                </c:pt>
                <c:pt idx="9">
                  <c:v>15891462.281000001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0-422F-8B26-11B9CF043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975543807"/>
        <c:axId val="1"/>
      </c:barChart>
      <c:catAx>
        <c:axId val="1975543807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6840430.506999955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97554380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965517241379309E-2"/>
          <c:y val="1.8433179723502304E-2"/>
          <c:w val="0.86206896551724133"/>
          <c:h val="0.9631336405529954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Sheet1!$A$1:$J$1</c:f>
              <c:numCache>
                <c:formatCode>General</c:formatCode>
                <c:ptCount val="10"/>
                <c:pt idx="0">
                  <c:v>20800449.399999991</c:v>
                </c:pt>
                <c:pt idx="1">
                  <c:v>4313465.1100000003</c:v>
                </c:pt>
                <c:pt idx="2">
                  <c:v>3065698.11</c:v>
                </c:pt>
                <c:pt idx="3">
                  <c:v>2826613.96</c:v>
                </c:pt>
                <c:pt idx="4">
                  <c:v>2226109.17</c:v>
                </c:pt>
                <c:pt idx="5">
                  <c:v>3055764</c:v>
                </c:pt>
                <c:pt idx="6">
                  <c:v>2150692.7400000002</c:v>
                </c:pt>
                <c:pt idx="7">
                  <c:v>1924852.6500000004</c:v>
                </c:pt>
                <c:pt idx="8">
                  <c:v>645654.00999999989</c:v>
                </c:pt>
                <c:pt idx="9">
                  <c:v>3871484.51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3-47F7-BD48-53A26BFFB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975518367"/>
        <c:axId val="1"/>
      </c:barChart>
      <c:catAx>
        <c:axId val="1975518367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800449.399999991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975518367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643570952698204E-2"/>
          <c:y val="3.7653874004344681E-2"/>
          <c:w val="0.93071285809460358"/>
          <c:h val="0.9246922519913106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70514268.003999949</c:v>
                </c:pt>
                <c:pt idx="1">
                  <c:v>81391375.473000705</c:v>
                </c:pt>
                <c:pt idx="2">
                  <c:v>90391574.766000479</c:v>
                </c:pt>
                <c:pt idx="3">
                  <c:v>94205675.131000385</c:v>
                </c:pt>
                <c:pt idx="4">
                  <c:v>104308052.6280001</c:v>
                </c:pt>
                <c:pt idx="5">
                  <c:v>114678141.2655115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4-44EF-9BCC-CF43AA054854}"/>
            </c:ext>
          </c:extLst>
        </c:ser>
        <c:ser>
          <c:idx val="1"/>
          <c:order val="1"/>
          <c:spPr>
            <a:solidFill>
              <a:schemeClr val="accent2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13570668.69400005</c:v>
                </c:pt>
                <c:pt idx="1">
                  <c:v>14397836.476000071</c:v>
                </c:pt>
                <c:pt idx="2">
                  <c:v>23064682.351000041</c:v>
                </c:pt>
                <c:pt idx="3">
                  <c:v>26168572.263000205</c:v>
                </c:pt>
                <c:pt idx="4">
                  <c:v>26581441.425999895</c:v>
                </c:pt>
                <c:pt idx="5">
                  <c:v>25546356.180211976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F4-44EF-9BCC-CF43AA054854}"/>
            </c:ext>
          </c:extLst>
        </c:ser>
        <c:ser>
          <c:idx val="2"/>
          <c:order val="2"/>
          <c:spPr>
            <a:solidFill>
              <a:schemeClr val="accent3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12812712.465999976</c:v>
                </c:pt>
                <c:pt idx="1">
                  <c:v>17396559.656999975</c:v>
                </c:pt>
                <c:pt idx="2">
                  <c:v>19641531.768000111</c:v>
                </c:pt>
                <c:pt idx="3">
                  <c:v>19694697.01000002</c:v>
                </c:pt>
                <c:pt idx="4">
                  <c:v>15740637.264000028</c:v>
                </c:pt>
                <c:pt idx="5">
                  <c:v>13771511.730009764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F4-44EF-9BCC-CF43AA054854}"/>
            </c:ext>
          </c:extLst>
        </c:ser>
        <c:ser>
          <c:idx val="3"/>
          <c:order val="3"/>
          <c:spPr>
            <a:solidFill>
              <a:schemeClr val="accent4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47119.010000005364</c:v>
                </c:pt>
                <c:pt idx="1">
                  <c:v>37156.209999993443</c:v>
                </c:pt>
                <c:pt idx="2">
                  <c:v>5486.4699999988079</c:v>
                </c:pt>
                <c:pt idx="3">
                  <c:v>140374.80799999833</c:v>
                </c:pt>
                <c:pt idx="4">
                  <c:v>3489.6200000047684</c:v>
                </c:pt>
                <c:pt idx="5">
                  <c:v>3990.8242667615414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F4-44EF-9BCC-CF43AA054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759365440"/>
        <c:axId val="1"/>
      </c:barChart>
      <c:catAx>
        <c:axId val="17593654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540000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5936544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553398058252427E-2"/>
          <c:y val="3.7653874004344681E-2"/>
          <c:w val="0.93689320388349517"/>
          <c:h val="0.9246922519913106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61340274.77900058</c:v>
                </c:pt>
                <c:pt idx="1">
                  <c:v>71093114.924000233</c:v>
                </c:pt>
                <c:pt idx="2">
                  <c:v>82561933.098000064</c:v>
                </c:pt>
                <c:pt idx="3">
                  <c:v>87816659.303000122</c:v>
                </c:pt>
                <c:pt idx="4">
                  <c:v>91314300.88199982</c:v>
                </c:pt>
                <c:pt idx="5">
                  <c:v>89995282.13820681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21-4CE7-9DAF-6EE0F7C69035}"/>
            </c:ext>
          </c:extLst>
        </c:ser>
        <c:ser>
          <c:idx val="1"/>
          <c:order val="1"/>
          <c:spPr>
            <a:solidFill>
              <a:schemeClr val="accent2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25001423.441000104</c:v>
                </c:pt>
                <c:pt idx="1">
                  <c:v>27358445.64500016</c:v>
                </c:pt>
                <c:pt idx="2">
                  <c:v>31338220.920000136</c:v>
                </c:pt>
                <c:pt idx="3">
                  <c:v>32230435.069000304</c:v>
                </c:pt>
                <c:pt idx="4">
                  <c:v>35026149.187000036</c:v>
                </c:pt>
                <c:pt idx="5">
                  <c:v>36975380.835490644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21-4CE7-9DAF-6EE0F7C69035}"/>
            </c:ext>
          </c:extLst>
        </c:ser>
        <c:ser>
          <c:idx val="2"/>
          <c:order val="2"/>
          <c:spPr>
            <a:solidFill>
              <a:schemeClr val="accent3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7330452.8199999928</c:v>
                </c:pt>
                <c:pt idx="1">
                  <c:v>10029109.093999907</c:v>
                </c:pt>
                <c:pt idx="2">
                  <c:v>14809430.37199983</c:v>
                </c:pt>
                <c:pt idx="3">
                  <c:v>16159249.304999769</c:v>
                </c:pt>
                <c:pt idx="4">
                  <c:v>19006577.160999954</c:v>
                </c:pt>
                <c:pt idx="5">
                  <c:v>25480077.248962581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21-4CE7-9DAF-6EE0F7C69035}"/>
            </c:ext>
          </c:extLst>
        </c:ser>
        <c:ser>
          <c:idx val="3"/>
          <c:order val="3"/>
          <c:spPr>
            <a:solidFill>
              <a:schemeClr val="accent4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3272617.1340000033</c:v>
                </c:pt>
                <c:pt idx="1">
                  <c:v>4742258.1529999971</c:v>
                </c:pt>
                <c:pt idx="2">
                  <c:v>4393690.9650000036</c:v>
                </c:pt>
                <c:pt idx="3">
                  <c:v>4002975.5349999964</c:v>
                </c:pt>
                <c:pt idx="4">
                  <c:v>1286593.7080000043</c:v>
                </c:pt>
                <c:pt idx="5">
                  <c:v>1549259.7773399353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21-4CE7-9DAF-6EE0F7C69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42940799"/>
        <c:axId val="1"/>
      </c:barChart>
      <c:catAx>
        <c:axId val="104294079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53999999.9999999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4294079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496062992125984E-2"/>
          <c:y val="8.1003993154592127E-2"/>
          <c:w val="0.93700787401574803"/>
          <c:h val="0.8379920136908157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A74-4837-A170-6E65A898C42A}"/>
                </c:ext>
              </c:extLst>
            </c:dLbl>
            <c:dLbl>
              <c:idx val="1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A74-4837-A170-6E65A898C42A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A74-4837-A170-6E65A898C42A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A74-4837-A170-6E65A898C42A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A74-4837-A170-6E65A898C42A}"/>
                </c:ext>
              </c:extLst>
            </c:dLbl>
            <c:dLbl>
              <c:idx val="5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8A74-4837-A170-6E65A898C42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Sheet1!$A$1:$F$1</c:f>
              <c:numCache>
                <c:formatCode>General</c:formatCode>
                <c:ptCount val="6"/>
                <c:pt idx="0">
                  <c:v>6.8927075925745331</c:v>
                </c:pt>
                <c:pt idx="1">
                  <c:v>7.1382686455542075</c:v>
                </c:pt>
                <c:pt idx="2">
                  <c:v>8.4156808438976505</c:v>
                </c:pt>
                <c:pt idx="3">
                  <c:v>10.573085719566272</c:v>
                </c:pt>
                <c:pt idx="4">
                  <c:v>9.2538796710701945</c:v>
                </c:pt>
                <c:pt idx="5">
                  <c:v>8.4313155102923343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74-4837-A170-6E65A898C42A}"/>
            </c:ext>
          </c:extLst>
        </c:ser>
        <c:ser>
          <c:idx val="1"/>
          <c:order val="1"/>
          <c:spPr>
            <a:solidFill>
              <a:schemeClr val="accent2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8A74-4837-A170-6E65A898C42A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8A74-4837-A170-6E65A898C42A}"/>
                </c:ext>
              </c:extLst>
            </c:dLbl>
            <c:dLbl>
              <c:idx val="2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8A74-4837-A170-6E65A898C42A}"/>
                </c:ext>
              </c:extLst>
            </c:dLbl>
            <c:dLbl>
              <c:idx val="3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8A74-4837-A170-6E65A898C42A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8A74-4837-A170-6E65A898C42A}"/>
                </c:ext>
              </c:extLst>
            </c:dLbl>
            <c:dLbl>
              <c:idx val="5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8A74-4837-A170-6E65A898C42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Sheet1!$A$2:$F$2</c:f>
              <c:numCache>
                <c:formatCode>General</c:formatCode>
                <c:ptCount val="6"/>
                <c:pt idx="0">
                  <c:v>29.069996119167001</c:v>
                </c:pt>
                <c:pt idx="1">
                  <c:v>30.07850790157746</c:v>
                </c:pt>
                <c:pt idx="2">
                  <c:v>31.51470667501971</c:v>
                </c:pt>
                <c:pt idx="3">
                  <c:v>29.697487527012541</c:v>
                </c:pt>
                <c:pt idx="4">
                  <c:v>28.976288562387133</c:v>
                </c:pt>
                <c:pt idx="5">
                  <c:v>25.757514140898717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A74-4837-A170-6E65A898C42A}"/>
            </c:ext>
          </c:extLst>
        </c:ser>
        <c:ser>
          <c:idx val="2"/>
          <c:order val="2"/>
          <c:spPr>
            <a:solidFill>
              <a:schemeClr val="accent3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8A74-4837-A170-6E65A898C42A}"/>
                </c:ext>
              </c:extLst>
            </c:dLbl>
            <c:dLbl>
              <c:idx val="1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8A74-4837-A170-6E65A898C42A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8A74-4837-A170-6E65A898C42A}"/>
                </c:ext>
              </c:extLst>
            </c:dLbl>
            <c:dLbl>
              <c:idx val="3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8A74-4837-A170-6E65A898C42A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8A74-4837-A170-6E65A898C42A}"/>
                </c:ext>
              </c:extLst>
            </c:dLbl>
            <c:dLbl>
              <c:idx val="5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Apthos"/>
                      <a:cs typeface="Apthos"/>
                      <a:sym typeface="Aptho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3-8A74-4837-A170-6E65A898C42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Sheet1!$A$3:$F$3</c:f>
              <c:numCache>
                <c:formatCode>General</c:formatCode>
                <c:ptCount val="6"/>
                <c:pt idx="0">
                  <c:v>12.483817817374316</c:v>
                </c:pt>
                <c:pt idx="1">
                  <c:v>11.512927371571429</c:v>
                </c:pt>
                <c:pt idx="2">
                  <c:v>8.7231131182313799</c:v>
                </c:pt>
                <c:pt idx="3">
                  <c:v>7.2835361720448413</c:v>
                </c:pt>
                <c:pt idx="4">
                  <c:v>8.0530071627129889</c:v>
                </c:pt>
                <c:pt idx="5">
                  <c:v>6.9680173376483907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A74-4837-A170-6E65A898C42A}"/>
            </c:ext>
          </c:extLst>
        </c:ser>
        <c:ser>
          <c:idx val="3"/>
          <c:order val="3"/>
          <c:spPr>
            <a:solidFill>
              <a:schemeClr val="accent4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5-8A74-4837-A170-6E65A898C42A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6-8A74-4837-A170-6E65A898C42A}"/>
                </c:ext>
              </c:extLst>
            </c:dLbl>
            <c:dLbl>
              <c:idx val="2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7-8A74-4837-A170-6E65A898C42A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8-8A74-4837-A170-6E65A898C42A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9-8A74-4837-A170-6E65A898C42A}"/>
                </c:ext>
              </c:extLst>
            </c:dLbl>
            <c:dLbl>
              <c:idx val="5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bg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A-8A74-4837-A170-6E65A898C42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Sheet1!$A$4:$F$4</c:f>
              <c:numCache>
                <c:formatCode>General</c:formatCode>
                <c:ptCount val="6"/>
                <c:pt idx="0">
                  <c:v>30.365022238671479</c:v>
                </c:pt>
                <c:pt idx="1">
                  <c:v>28.429795470326109</c:v>
                </c:pt>
                <c:pt idx="2">
                  <c:v>26.380212207499731</c:v>
                </c:pt>
                <c:pt idx="3">
                  <c:v>25.641049200890283</c:v>
                </c:pt>
                <c:pt idx="4">
                  <c:v>25.030709864880439</c:v>
                </c:pt>
                <c:pt idx="5">
                  <c:v>27.4298086808326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A74-4837-A170-6E65A898C42A}"/>
            </c:ext>
          </c:extLst>
        </c:ser>
        <c:ser>
          <c:idx val="4"/>
          <c:order val="4"/>
          <c:spPr>
            <a:solidFill>
              <a:schemeClr val="accent5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C-8A74-4837-A170-6E65A898C42A}"/>
                </c:ext>
              </c:extLst>
            </c:dLbl>
            <c:dLbl>
              <c:idx val="1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D-8A74-4837-A170-6E65A898C42A}"/>
                </c:ext>
              </c:extLst>
            </c:dLbl>
            <c:dLbl>
              <c:idx val="2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E-8A74-4837-A170-6E65A898C42A}"/>
                </c:ext>
              </c:extLst>
            </c:dLbl>
            <c:dLbl>
              <c:idx val="3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F-8A74-4837-A170-6E65A898C42A}"/>
                </c:ext>
              </c:extLst>
            </c:dLbl>
            <c:dLbl>
              <c:idx val="4"/>
              <c:layout>
                <c:manualLayout>
                  <c:x val="0"/>
                  <c:y val="0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0-8A74-4837-A170-6E65A898C42A}"/>
                </c:ext>
              </c:extLst>
            </c:dLbl>
            <c:dLbl>
              <c:idx val="5"/>
              <c:layout>
                <c:manualLayout>
                  <c:x val="0"/>
                  <c:y val="-5.7045065601825438E-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Apthos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1-8A74-4837-A170-6E65A898C42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Sheet1!$A$5:$F$5</c:f>
              <c:numCache>
                <c:formatCode>General</c:formatCode>
                <c:ptCount val="6"/>
                <c:pt idx="0">
                  <c:v>19.32081391485767</c:v>
                </c:pt>
                <c:pt idx="1">
                  <c:v>19.823698548185064</c:v>
                </c:pt>
                <c:pt idx="2">
                  <c:v>20.786784715416452</c:v>
                </c:pt>
                <c:pt idx="3">
                  <c:v>22.346255825714923</c:v>
                </c:pt>
                <c:pt idx="4">
                  <c:v>23.33979128206003</c:v>
                </c:pt>
                <c:pt idx="5">
                  <c:v>25.029553260927461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A74-4837-A170-6E65A898C42A}"/>
            </c:ext>
          </c:extLst>
        </c:ser>
        <c:ser>
          <c:idx val="5"/>
          <c:order val="5"/>
          <c:spPr>
            <a:solidFill>
              <a:schemeClr val="accent6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Sheet1!$A$6:$F$6</c:f>
              <c:numCache>
                <c:formatCode>General</c:formatCode>
                <c:ptCount val="6"/>
                <c:pt idx="0">
                  <c:v>5.8448697831314789E-2</c:v>
                </c:pt>
                <c:pt idx="1">
                  <c:v>0.97226542630336477</c:v>
                </c:pt>
                <c:pt idx="2">
                  <c:v>2.0847238562161974</c:v>
                </c:pt>
                <c:pt idx="3">
                  <c:v>2.5637261676166201</c:v>
                </c:pt>
                <c:pt idx="4">
                  <c:v>3.3182670188784846</c:v>
                </c:pt>
                <c:pt idx="5">
                  <c:v>3.6662411885369228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A74-4837-A170-6E65A898C42A}"/>
            </c:ext>
          </c:extLst>
        </c:ser>
        <c:ser>
          <c:idx val="6"/>
          <c:order val="6"/>
          <c:spPr>
            <a:solidFill>
              <a:schemeClr val="accent1"/>
            </a:solidFill>
            <a:ln w="3175" cmpd="sng" algn="ctr">
              <a:solidFill>
                <a:srgbClr val="FFFFFF"/>
              </a:solidFill>
              <a:prstDash val="solid"/>
            </a:ln>
          </c:spPr>
          <c:invertIfNegative val="0"/>
          <c:val>
            <c:numRef>
              <c:f>Sheet1!$A$7:$F$7</c:f>
              <c:numCache>
                <c:formatCode>General</c:formatCode>
                <c:ptCount val="6"/>
                <c:pt idx="0">
                  <c:v>1.8091936195236857</c:v>
                </c:pt>
                <c:pt idx="1">
                  <c:v>2.0445366364823636</c:v>
                </c:pt>
                <c:pt idx="2">
                  <c:v>2.0947785837188593</c:v>
                </c:pt>
                <c:pt idx="3">
                  <c:v>1.894859387154546</c:v>
                </c:pt>
                <c:pt idx="4">
                  <c:v>2.0280564380107502</c:v>
                </c:pt>
                <c:pt idx="5">
                  <c:v>2.7175498808635457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A74-4837-A170-6E65A898C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14972639"/>
        <c:axId val="1"/>
      </c:barChart>
      <c:catAx>
        <c:axId val="71497263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.0000000000000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71497263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692206076618231E-2"/>
          <c:y val="2.137279079325935E-2"/>
          <c:w val="0.86261558784676351"/>
          <c:h val="0.95725441841348125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784A-49FD-984B-8270D2E584F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84A-49FD-984B-8270D2E584F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84A-49FD-984B-8270D2E584FF}"/>
              </c:ext>
            </c:extLst>
          </c:dPt>
          <c:val>
            <c:numRef>
              <c:f>Sheet1!$A$1:$J$1</c:f>
              <c:numCache>
                <c:formatCode>General</c:formatCode>
                <c:ptCount val="10"/>
                <c:pt idx="0">
                  <c:v>39224538.620000012</c:v>
                </c:pt>
                <c:pt idx="1">
                  <c:v>16856529.028999999</c:v>
                </c:pt>
                <c:pt idx="2">
                  <c:v>10001688.039999999</c:v>
                </c:pt>
                <c:pt idx="3">
                  <c:v>7070272.7999999989</c:v>
                </c:pt>
                <c:pt idx="4">
                  <c:v>6127137.9809999997</c:v>
                </c:pt>
                <c:pt idx="5">
                  <c:v>4565996.4499999993</c:v>
                </c:pt>
                <c:pt idx="6">
                  <c:v>4423347.1000000006</c:v>
                </c:pt>
                <c:pt idx="7">
                  <c:v>4261090.07</c:v>
                </c:pt>
                <c:pt idx="8">
                  <c:v>2683030.9470000002</c:v>
                </c:pt>
                <c:pt idx="9">
                  <c:v>1646484.9509999999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84A-49FD-984B-8270D2E58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030585056"/>
        <c:axId val="1"/>
      </c:barChart>
      <c:catAx>
        <c:axId val="2030585056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9224538.620000012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203058505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2467652-78F2-4B5A-B20E-7C7AB1703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A9DCEE-BBC4-4662-B888-662938B904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EC6D240C-7DD9-43FC-971C-50FDED5F6B2D}" type="datetimeFigureOut">
              <a:rPr lang="nl-NL" smtClean="0"/>
              <a:t>17-2-2026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211BB1-A5B3-4F7A-91F7-809895E535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EFFC3F-1BB0-4181-91C3-EA5CBF05A4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BBDF97A8-E001-4B0A-B8E1-730C3D9464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043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rtl="0">
              <a:defRPr sz="1200"/>
            </a:lvl1pPr>
          </a:lstStyle>
          <a:p>
            <a:fld id="{06FAA07D-ACC6-4FD1-8392-DD72642CA228}" type="datetimeFigureOut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en-GB"/>
              <a:t>Klikken om de tekststijl van het model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rtl="0">
              <a:defRPr sz="1200"/>
            </a:lvl1pPr>
          </a:lstStyle>
          <a:p>
            <a:fld id="{9DA522A9-22F3-43E2-9FA7-E579A8E305A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34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522A9-22F3-43E2-9FA7-E579A8E305A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6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5042-1BF6-A56F-0749-32A7130D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3758B-5F53-681E-F923-EBF32DCBF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EFB85-5D0D-7837-4F84-DAED7934B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B080C-8E92-2FD5-54AC-7C5D8ABD6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18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9A3A-4B85-9C8A-00FE-7048065C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FBAB2-3CDF-4E9B-E85F-E2FEB0B87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C33026-B8EB-B58B-7735-227F1E897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B2F59-E6BE-8ABF-067D-4D6D47124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1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B7E5B-5225-5DE2-1A26-2BDE91D8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F53D1-4A73-D76A-728C-4123E6201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D1B6A-D5D1-E525-CF21-E2973C123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B1039-D36C-B013-7D34-3FAEB272E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0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92AB-F12F-6395-696B-9F7EEA33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A19E0-18BA-C983-490A-0029E598C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41AC7-DA80-B7DA-C73E-3C8EA849E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9EB07-2FD1-3E40-442C-9626F3516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83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B3C3F-2BFE-061A-5C0C-208D676D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D3C09-6C1E-9E6A-7797-0C6549199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3162A-B5AE-CB07-C285-1C3A842F5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069A2-2FA2-6747-2D38-27DCB1AF3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94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FA15-D1EA-AB6B-3E93-1B30EC6A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AA093-BEAE-8D46-E7B6-4BC634511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0226A-1EE3-BCC8-C91F-11643CD38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F611-44F1-A50C-7950-5B6F655D3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29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1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1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4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162E02C-702B-11F9-40C8-948D1B23C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875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162E02C-702B-11F9-40C8-948D1B23C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5AD10B-C673-49E1-A471-F8119BAF38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rmAutofit/>
          </a:bodyPr>
          <a:lstStyle>
            <a:lvl1pPr algn="ctr" rtl="0">
              <a:defRPr sz="44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0745E8-2F24-438B-A3C7-97C34AB37E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3E6FE74A-D8B8-5EA2-2C37-F8168E610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Tijdelijke aanduiding voor voettekst 4">
            <a:extLst>
              <a:ext uri="{FF2B5EF4-FFF2-40B4-BE49-F238E27FC236}">
                <a16:creationId xmlns:a16="http://schemas.microsoft.com/office/drawing/2014/main" id="{69E16129-1481-BCFE-5254-3B6F089C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17C28332-4CEF-7658-52ED-BE47129A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0281077-DB9D-F2B4-C07D-CD627ECFF1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1120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81077-DB9D-F2B4-C07D-CD627ECFF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1206A5F-3C2B-4658-9E72-B9CB60065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AB3D04-03C2-4F02-86E1-5A3BBCCFD6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00634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3E7089-1760-4689-B925-47DE04405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62700" y="1825625"/>
            <a:ext cx="499110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E62641-9CB0-4018-83F6-5CD6CFF1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A728CE9-379F-41AF-A971-5A658A5E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9F7630-C513-42C5-A748-1E3DF86A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SmartArt 11"/>
          <p:cNvSpPr>
            <a:spLocks noGrp="1"/>
          </p:cNvSpPr>
          <p:nvPr>
            <p:ph type="dgm" sz="quarter" idx="14" hasCustomPrompt="1"/>
          </p:nvPr>
        </p:nvSpPr>
        <p:spPr>
          <a:xfrm>
            <a:off x="5989320" y="1844041"/>
            <a:ext cx="289560" cy="4343400"/>
          </a:xfrm>
          <a:solidFill>
            <a:schemeClr val="accent6">
              <a:alpha val="79000"/>
            </a:schemeClr>
          </a:solidFill>
          <a:ln>
            <a:noFill/>
          </a:ln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60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821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7C987DD-651E-A60E-2C16-9CBFD53DA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9410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C987DD-651E-A60E-2C16-9CBFD53D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93ED5A-5A34-3158-E945-F991BE1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5AE3-8E9F-CE4A-16C2-CB3E4430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22DA-100A-BB3C-724B-D71E824C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627F-F321-9C11-22A9-9FFDB6CE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EAFA-9DF6-1D2B-7DEA-0952F94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80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A67C557-A368-38B4-3EB2-FA74AF421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8347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67C557-A368-38B4-3EB2-FA74AF421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1331495"/>
            <a:ext cx="809337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2809" y="2453534"/>
            <a:ext cx="4729162" cy="2906406"/>
          </a:xfrm>
          <a:prstGeom prst="rect">
            <a:avLst/>
          </a:prstGeom>
          <a:solidFill>
            <a:srgbClr val="68B445">
              <a:alpha val="85098"/>
            </a:srgb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rtl="0">
              <a:buNone/>
              <a:defRPr sz="2400" b="1"/>
            </a:lvl1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85578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kleur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3EAC5F9-5892-8DC5-D721-FBF91B9798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788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EAC5F9-5892-8DC5-D721-FBF91B979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hoek 1"/>
          <p:cNvSpPr/>
          <p:nvPr userDrawn="1"/>
        </p:nvSpPr>
        <p:spPr>
          <a:xfrm>
            <a:off x="904240" y="1341120"/>
            <a:ext cx="8717280" cy="5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0304" y="1607819"/>
            <a:ext cx="6376336" cy="4282721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95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itel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542666D-6F3A-25FC-4D47-169CC61DC8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8104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42666D-6F3A-25FC-4D47-169CC61DC8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3" y="1331495"/>
            <a:ext cx="6826285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15">
            <a:extLst>
              <a:ext uri="{FF2B5EF4-FFF2-40B4-BE49-F238E27FC236}">
                <a16:creationId xmlns:a16="http://schemas.microsoft.com/office/drawing/2014/main" id="{0758322C-7699-40FD-BD87-D8D1DF8331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800" y="3139334"/>
            <a:ext cx="3324046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2598055-CD38-4C63-B2E7-9C04561115CD}"/>
              </a:ext>
            </a:extLst>
          </p:cNvPr>
          <p:cNvCxnSpPr>
            <a:cxnSpLocks/>
          </p:cNvCxnSpPr>
          <p:nvPr userDrawn="1"/>
        </p:nvCxnSpPr>
        <p:spPr>
          <a:xfrm>
            <a:off x="8071485" y="3133725"/>
            <a:ext cx="29205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43C582C-D141-4960-A1E3-6A7052C9B0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7981" y="1657033"/>
            <a:ext cx="3324046" cy="1401762"/>
          </a:xfrm>
        </p:spPr>
        <p:txBody>
          <a:bodyPr anchor="b"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HIER EEN EXTRA KOP</a:t>
            </a:r>
          </a:p>
        </p:txBody>
      </p:sp>
    </p:spTree>
    <p:extLst>
      <p:ext uri="{BB962C8B-B14F-4D97-AF65-F5344CB8AC3E}">
        <p14:creationId xmlns:p14="http://schemas.microsoft.com/office/powerpoint/2010/main" val="109518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B5A1318-296A-1DA2-FE17-0442C4DE86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4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5A1318-296A-1DA2-FE17-0442C4DE86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544645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712370"/>
            <a:ext cx="645872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6190" y="3139334"/>
            <a:ext cx="3555838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6190" y="1009650"/>
            <a:ext cx="3657610" cy="20288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4A0C17C-375C-4BC2-8D4D-D368DDE940EC}"/>
              </a:ext>
            </a:extLst>
          </p:cNvPr>
          <p:cNvCxnSpPr/>
          <p:nvPr userDrawn="1"/>
        </p:nvCxnSpPr>
        <p:spPr>
          <a:xfrm>
            <a:off x="7762875" y="3133725"/>
            <a:ext cx="31242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7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7038481-05A8-A5E6-7063-7D116F44B6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412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038481-05A8-A5E6-7063-7D116F44B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844120" y="1310541"/>
            <a:ext cx="645929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 cap="all" baseline="0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53833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E1E525F-AA7A-771D-2F66-E447CD03B6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1172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E525F-AA7A-771D-2F66-E447CD03B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3154680" y="1310541"/>
            <a:ext cx="814873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l" rtl="0">
              <a:buNone/>
              <a:defRPr sz="24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552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tekstblok e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862466F-9E3D-B342-8420-B27197168A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1297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62466F-9E3D-B342-8420-B27197168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1153935"/>
            <a:ext cx="7120816" cy="4748160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380" y="1322628"/>
            <a:ext cx="10406410" cy="44124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9525" y="3209330"/>
            <a:ext cx="3654501" cy="2033079"/>
          </a:xfrm>
          <a:prstGeom prst="rect">
            <a:avLst/>
          </a:prstGeom>
          <a:solidFill>
            <a:schemeClr val="bg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ctr" rtl="0">
              <a:buNone/>
              <a:defRPr sz="2000" b="1"/>
            </a:lvl1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sz="3600"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1715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B7585CD-1826-10E6-46DA-380F88D96E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2055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B7585CD-1826-10E6-46DA-380F88D96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8514B36A-A774-6F6B-9D40-73189A91A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2E38FD88-9BCD-0E99-BCA6-7F84727BB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F047E246-0214-4DE7-E813-C320B0157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78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D2D9AEA-1518-8E14-DF18-280D4E6E5F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217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D2D9AEA-1518-8E14-DF18-280D4E6E5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Afbeelding 17">
            <a:extLst>
              <a:ext uri="{FF2B5EF4-FFF2-40B4-BE49-F238E27FC236}">
                <a16:creationId xmlns:a16="http://schemas.microsoft.com/office/drawing/2014/main" id="{1868C59E-CEA5-4F03-B06F-E3EEFA59D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t="86" r="-2850" b="32960"/>
          <a:stretch/>
        </p:blipFill>
        <p:spPr>
          <a:xfrm rot="324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181826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23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ijdelijke aanduiding voor tekst 5">
              <a:extLst>
                <a:ext uri="{FF2B5EF4-FFF2-40B4-BE49-F238E27FC236}">
                  <a16:creationId xmlns:a16="http://schemas.microsoft.com/office/drawing/2014/main" id="{3AE4FCB7-910C-42C3-85B8-77647EB13F47}"/>
                </a:ext>
              </a:extLst>
            </p:cNvPr>
            <p:cNvSpPr txBox="1">
              <a:spLocks/>
            </p:cNvSpPr>
            <p:nvPr/>
          </p:nvSpPr>
          <p:spPr>
            <a:xfrm>
              <a:off x="2398057" y="2314033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CORPORATE PRESENTATION</a:t>
              </a:r>
            </a:p>
          </p:txBody>
        </p:sp>
        <p:sp>
          <p:nvSpPr>
            <p:cNvPr id="27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83466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32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sp>
        <p:nvSpPr>
          <p:cNvPr id="38" name="Tijdelijke aanduiding voor tekst 37"/>
          <p:cNvSpPr>
            <a:spLocks noGrp="1"/>
          </p:cNvSpPr>
          <p:nvPr>
            <p:ph type="body" sz="quarter" idx="10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1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7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45D84D5-59E2-6449-23E8-90335EEC5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7659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45D84D5-59E2-6449-23E8-90335EEC5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t="14455" r="13114" b="6934"/>
          <a:stretch/>
        </p:blipFill>
        <p:spPr>
          <a:xfrm rot="18250209">
            <a:off x="3756377" y="1781479"/>
            <a:ext cx="10409633" cy="428783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244624" y="0"/>
            <a:ext cx="4625405" cy="6515096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4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89743" y="2922090"/>
              <a:ext cx="4969381" cy="7788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27945" y="3892675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7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9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5D76D89-1B04-087F-EAD3-5D99DC4590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0706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D76D89-1B04-087F-EAD3-5D99DC459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803935"/>
            <a:ext cx="12192001" cy="605406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858000"/>
          </a:xfrm>
          <a:prstGeom prst="rect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3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7"/>
              <a:ext cx="4870551" cy="7454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82A54EE8-927C-41E9-9E26-B07AF5F7C1BE}"/>
              </a:ext>
            </a:extLst>
          </p:cNvPr>
          <p:cNvGrpSpPr/>
          <p:nvPr userDrawn="1"/>
        </p:nvGrpSpPr>
        <p:grpSpPr>
          <a:xfrm>
            <a:off x="3265018" y="4096060"/>
            <a:ext cx="4378537" cy="0"/>
            <a:chOff x="3289510" y="4079732"/>
            <a:chExt cx="4378537" cy="0"/>
          </a:xfrm>
        </p:grpSpPr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F6B7F63B-8EAE-4683-B5EF-5BF689487812}"/>
                </a:ext>
              </a:extLst>
            </p:cNvPr>
            <p:cNvCxnSpPr>
              <a:cxnSpLocks/>
            </p:cNvCxnSpPr>
            <p:nvPr/>
          </p:nvCxnSpPr>
          <p:spPr>
            <a:xfrm>
              <a:off x="3289510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29D796CF-1605-4065-9A04-C1BD795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6922981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22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4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AE352F2-96D8-CEEF-7832-DEDF7A0601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8455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E352F2-96D8-CEEF-7832-DEDF7A060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444455" y="0"/>
            <a:ext cx="4425574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8"/>
              <a:ext cx="4870551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9529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3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vo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A0F0454-8F9C-4AF1-DF4A-3D69799399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4883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0F0454-8F9C-4AF1-DF4A-3D6979939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418760-54B3-4940-9581-81D25D4E1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11288" r="11279" b="27080"/>
          <a:stretch/>
        </p:blipFill>
        <p:spPr>
          <a:xfrm rot="20473291">
            <a:off x="-525014" y="808552"/>
            <a:ext cx="12266614" cy="8172106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515096"/>
          </a:xfrm>
          <a:prstGeom prst="rect">
            <a:avLst/>
          </a:prstGeom>
          <a:solidFill>
            <a:schemeClr val="accent3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37114"/>
            <a:ext cx="5665897" cy="3180280"/>
            <a:chOff x="2048025" y="1730537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0537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51117" y="2899738"/>
              <a:ext cx="5002632" cy="803747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884362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4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CB8619-3FCC-0EF8-E258-77211AE9EE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373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CB8619-3FCC-0EF8-E258-77211AE9EE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9EE022-1F91-8EF9-007F-7CEE235F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00" y="258578"/>
            <a:ext cx="10087200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>
                <a:latin typeface="+mj-lt"/>
                <a:cs typeface="+mj-cs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FB7F8643-CE41-75AB-2FC0-2CD31E7F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8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3497E4B-8B80-2B0F-5899-8CEBA4A513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530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497E4B-8B80-2B0F-5899-8CEBA4A51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1" b="17383"/>
          <a:stretch/>
        </p:blipFill>
        <p:spPr bwMode="auto">
          <a:xfrm>
            <a:off x="897239" y="714059"/>
            <a:ext cx="11294761" cy="500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2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granaata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FB15E5C-B0DB-3FA9-16D8-9423A6027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900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FB15E5C-B0DB-3FA9-16D8-9423A6027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 descr="M:\data\algemeen\Foto Database\Stockfoto's\shutterstock_732415507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3" y="714375"/>
            <a:ext cx="8920798" cy="50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46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C917CE9-B90B-E272-2A4F-CFF5199F08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036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17CE9-B90B-E272-2A4F-CFF5199F0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0" y="2130425"/>
            <a:ext cx="10363200" cy="1470025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D8A09A3-2D6D-8FA1-E0EF-09FB9DA868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7289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8A09A3-2D6D-8FA1-E0EF-09FB9DA86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hoek 6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967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7154E68-C0E5-94F4-E9D0-EFD90DBB9A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947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154E68-C0E5-94F4-E9D0-EFD90DBB9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17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FF355F2-8DB8-529D-B585-04E4BE971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3301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F355F2-8DB8-529D-B585-04E4BE971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63613" y="4406900"/>
            <a:ext cx="10363200" cy="1362075"/>
          </a:xfrm>
        </p:spPr>
        <p:txBody>
          <a:bodyPr vert="horz" anchor="t"/>
          <a:lstStyle>
            <a:lvl1pPr algn="l" rtl="0">
              <a:defRPr sz="4000" b="1" cap="all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210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6E3DD9D1-BAC7-CF1B-EFC7-77F598977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723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3DD9D1-BAC7-CF1B-EFC7-77F598977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3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2D6C8C75-684F-F7B4-5265-D03B647C4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1785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6C8C75-684F-F7B4-5265-D03B647C4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487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765F781-AB6F-A7F6-9BC8-4EFE02C592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3527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65F781-AB6F-A7F6-9BC8-4EFE02C59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56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9A1F674-37C7-1619-AAFA-D07FDD7389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09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A1F674-37C7-1619-AAFA-D07FDD738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5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7F1F7CEE-8CCE-A7FB-415D-D260689BC5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3195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1F7CEE-8CCE-A7FB-415D-D260689BC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273050"/>
            <a:ext cx="4011613" cy="1162050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491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AB6B92D-5F05-1826-1D9D-5F06D2F15B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1085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B6B92D-5F05-1826-1D9D-5F06D2F15B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389188" y="4800600"/>
            <a:ext cx="7315200" cy="566738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06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49CB537-4BE4-C294-D405-7576EDE254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6080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9CB537-4BE4-C294-D405-7576EDE25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591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145E792-3A16-8565-A675-8E9FBACC00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528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145E792-3A16-8565-A675-8E9FBACC0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0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2D26BF1-B81C-FAE7-3217-0CC927E6AE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8477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D26BF1-B81C-FAE7-3217-0CC927E6A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5B0FA40-32F1-3959-7486-9DA62730DE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863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B0FA40-32F1-3959-7486-9DA62730D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4" hasCustomPrompt="1"/>
          </p:nvPr>
        </p:nvSpPr>
        <p:spPr>
          <a:xfrm>
            <a:off x="7407275" y="1371600"/>
            <a:ext cx="3860800" cy="4410075"/>
          </a:xfrm>
        </p:spPr>
        <p:txBody>
          <a:bodyPr/>
          <a:lstStyle>
            <a:lvl1pPr rtl="0">
              <a:defRPr baseline="0"/>
            </a:lvl1pPr>
          </a:lstStyle>
          <a:p>
            <a:r>
              <a:rPr lang="en-GB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6018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achtergrond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A8497D0-C3BE-B10B-BBF6-6E94577534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327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8497D0-C3BE-B10B-BBF6-6E9457753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Afbeelding 9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1163770"/>
            <a:ext cx="12192001" cy="569423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  <a:solidFill>
            <a:schemeClr val="bg1">
              <a:alpha val="85000"/>
            </a:schemeClr>
          </a:solidFill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9F89A51-E3E8-EDBC-1FF4-156863271B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9099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F89A51-E3E8-EDBC-1FF4-156863271B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10274617" cy="4373562"/>
          </a:xfrm>
        </p:spPr>
        <p:txBody>
          <a:bodyPr/>
          <a:lstStyle>
            <a:lvl1pPr algn="r" rtl="0">
              <a:defRPr/>
            </a:lvl1pPr>
            <a:lvl2pPr algn="r" rtl="0">
              <a:defRPr/>
            </a:lvl2pPr>
            <a:lvl3pPr algn="r" rtl="0">
              <a:defRPr/>
            </a:lvl3pPr>
            <a:lvl4pPr algn="r" rtl="0">
              <a:defRPr/>
            </a:lvl4pPr>
            <a:lvl5pPr algn="r"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9469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C652BDB-2389-2AD2-3FB5-F30A1DCE39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4220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652BDB-2389-2AD2-3FB5-F30A1DCE39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grafiek 6">
            <a:extLst>
              <a:ext uri="{FF2B5EF4-FFF2-40B4-BE49-F238E27FC236}">
                <a16:creationId xmlns:a16="http://schemas.microsoft.com/office/drawing/2014/main" id="{FA196990-DF16-44DA-8EC3-7A4C040E40D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58913"/>
            <a:ext cx="10515600" cy="4319587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grafiek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166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(Foto -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EBEDFCE-4AC7-5074-FE9A-36CBFFFD11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56562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BEDFCE-4AC7-5074-FE9A-36CBFFFD11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42E8670-CF6C-4B47-BA6E-08271EEC3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6A6456-8723-48B2-8190-6D06FF45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B6CCA8-BE57-4299-965E-C890E9FB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F7FFC4-3F12-4F7C-96D2-B15EAADB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9A8A568F-5C43-4BED-B6D7-DDF28ABA2B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534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38839B7C-AF00-4B44-9509-5ECEEE7CA2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1" name="Tijdelijke aanduiding voor afbeelding 6">
            <a:extLst>
              <a:ext uri="{FF2B5EF4-FFF2-40B4-BE49-F238E27FC236}">
                <a16:creationId xmlns:a16="http://schemas.microsoft.com/office/drawing/2014/main" id="{9E822C10-C5C5-4990-AB07-9601038DA2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958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E10A439-056D-4F26-8CC1-50B7321FBD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633283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B725ACD-249F-4A0B-81DC-7562CDEC5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5528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5" name="Tijdelijke aanduiding voor tekst 12">
            <a:extLst>
              <a:ext uri="{FF2B5EF4-FFF2-40B4-BE49-F238E27FC236}">
                <a16:creationId xmlns:a16="http://schemas.microsoft.com/office/drawing/2014/main" id="{F1385344-D641-4BA1-8AB1-3F01FA91AD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856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12835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0" Type="http://schemas.openxmlformats.org/officeDocument/2006/relationships/oleObject" Target="../embeddings/oleObject14.bin"/><Relationship Id="rId4" Type="http://schemas.openxmlformats.org/officeDocument/2006/relationships/slideLayout" Target="../slideLayouts/slideLayout16.xml"/><Relationship Id="rId9" Type="http://schemas.openxmlformats.org/officeDocument/2006/relationships/tags" Target="../tags/tag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tags" Target="../tags/tag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tags" Target="../tags/tag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ags" Target="../tags/tag3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oleObject" Target="../embeddings/oleObject3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987EC6E-759C-B22F-40A0-BC4CC81287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93351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3" progId="TCLayout.ActiveDocument.1">
                  <p:embed/>
                </p:oleObj>
              </mc:Choice>
              <mc:Fallback>
                <p:oleObj name="think-cell Slide" r:id="rId15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87EC6E-759C-B22F-40A0-BC4CC8128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8DB1C59-F8C1-4730-B1DA-F11E146D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KLIK OM DE MODELSTIJLEN TE BEWERKEN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BBE189-6592-4376-8820-DE1F7D2FF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CD7B3A-BE40-4D10-AB8E-C30D6B279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22E855-3CB5-408A-BEFA-C8B12257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0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712" r:id="rId3"/>
    <p:sldLayoutId id="2147483713" r:id="rId4"/>
    <p:sldLayoutId id="2147483711" r:id="rId5"/>
    <p:sldLayoutId id="2147483715" r:id="rId6"/>
    <p:sldLayoutId id="2147483714" r:id="rId7"/>
    <p:sldLayoutId id="2147483667" r:id="rId8"/>
    <p:sldLayoutId id="2147483666" r:id="rId9"/>
    <p:sldLayoutId id="2147483652" r:id="rId10"/>
    <p:sldLayoutId id="2147483650" r:id="rId11"/>
    <p:sldLayoutId id="214748371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4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DEA732C-5633-BBA6-D5D9-D444AE9CF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84705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EA732C-5633-BBA6-D5D9-D444AE9CF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37534816-3FED-41C9-BD53-9876E03C5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0D6A7249-5169-AF8D-BFF5-AE9C9C2DA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63C504B-4F18-07F2-2CF7-0ECD456C6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9" r:id="rId3"/>
    <p:sldLayoutId id="2147483664" r:id="rId4"/>
    <p:sldLayoutId id="2147483663" r:id="rId5"/>
    <p:sldLayoutId id="2147483670" r:id="rId6"/>
    <p:sldLayoutId id="2147483662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5E4D9CE-FCFD-F525-D784-3F385F27B9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55592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E4D9CE-FCFD-F525-D784-3F385F27B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10E8CF8E-82A4-37CD-FF53-F70245FFA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185DD5BC-4B6C-778C-73CD-5BC86161D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4B40B650-CC1F-2509-E8FE-21720E32D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2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87" r:id="rId3"/>
    <p:sldLayoutId id="2147483688" r:id="rId4"/>
    <p:sldLayoutId id="2147483690" r:id="rId5"/>
    <p:sldLayoutId id="2147483720" r:id="rId6"/>
    <p:sldLayoutId id="2147483721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8B2D7BB-D3E6-851D-8784-854045BF74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130169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B2D7BB-D3E6-851D-8784-854045BF74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79FE96C-B0EE-91E7-0A78-F217C4F46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CF99DE9A-1970-EDD7-CD46-1F47363D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0ACABF5-F9DB-12B7-7DC9-B7E83BCB1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BED9843-D614-2C37-2BA2-CEF238835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1736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3" imgH="473" progId="TCLayout.ActiveDocument.1">
                  <p:embed/>
                </p:oleObj>
              </mc:Choice>
              <mc:Fallback>
                <p:oleObj name="think-cell Slide" r:id="rId14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ED9843-D614-2C37-2BA2-CEF238835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94027885-3249-75E8-6E39-3F5C590D3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C93C80D-DC43-70FC-A0B6-696CDDC7B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C47F3AD-E9F2-C2CF-3CBA-EBA0D6C82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1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9.xml"/><Relationship Id="rId7" Type="http://schemas.openxmlformats.org/officeDocument/2006/relationships/image" Target="../media/image12.emf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tags" Target="../tags/tag75.xml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34" Type="http://schemas.openxmlformats.org/officeDocument/2006/relationships/chart" Target="../charts/chart1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tags" Target="../tags/tag74.xml"/><Relationship Id="rId33" Type="http://schemas.openxmlformats.org/officeDocument/2006/relationships/image" Target="../media/image12.emf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tags" Target="../tags/tag78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tags" Target="../tags/tag73.xml"/><Relationship Id="rId32" Type="http://schemas.openxmlformats.org/officeDocument/2006/relationships/oleObject" Target="../embeddings/oleObject46.bin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tags" Target="../tags/tag77.xml"/><Relationship Id="rId36" Type="http://schemas.openxmlformats.org/officeDocument/2006/relationships/image" Target="../media/image17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31" Type="http://schemas.openxmlformats.org/officeDocument/2006/relationships/notesSlide" Target="../notesSlides/notesSlide3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Relationship Id="rId27" Type="http://schemas.openxmlformats.org/officeDocument/2006/relationships/tags" Target="../tags/tag76.xml"/><Relationship Id="rId30" Type="http://schemas.openxmlformats.org/officeDocument/2006/relationships/slideLayout" Target="../slideLayouts/slideLayout25.xml"/><Relationship Id="rId35" Type="http://schemas.openxmlformats.org/officeDocument/2006/relationships/chart" Target="../charts/chart2.xml"/><Relationship Id="rId8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9" Type="http://schemas.openxmlformats.org/officeDocument/2006/relationships/image" Target="../media/image18.emf"/><Relationship Id="rId21" Type="http://schemas.openxmlformats.org/officeDocument/2006/relationships/tags" Target="../tags/tag99.xml"/><Relationship Id="rId34" Type="http://schemas.openxmlformats.org/officeDocument/2006/relationships/tags" Target="../tags/tag112.xml"/><Relationship Id="rId42" Type="http://schemas.openxmlformats.org/officeDocument/2006/relationships/chart" Target="../charts/chart5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41" Type="http://schemas.openxmlformats.org/officeDocument/2006/relationships/chart" Target="../charts/chart4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tags" Target="../tags/tag110.xml"/><Relationship Id="rId37" Type="http://schemas.openxmlformats.org/officeDocument/2006/relationships/slideLayout" Target="../slideLayouts/slideLayout25.xml"/><Relationship Id="rId40" Type="http://schemas.openxmlformats.org/officeDocument/2006/relationships/chart" Target="../charts/chart3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36" Type="http://schemas.openxmlformats.org/officeDocument/2006/relationships/tags" Target="../tags/tag114.xml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tags" Target="../tags/tag109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tags" Target="../tags/tag108.xml"/><Relationship Id="rId35" Type="http://schemas.openxmlformats.org/officeDocument/2006/relationships/tags" Target="../tags/tag113.xml"/><Relationship Id="rId43" Type="http://schemas.openxmlformats.org/officeDocument/2006/relationships/image" Target="../media/image17.png"/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33" Type="http://schemas.openxmlformats.org/officeDocument/2006/relationships/tags" Target="../tags/tag111.xml"/><Relationship Id="rId38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40.xml"/><Relationship Id="rId21" Type="http://schemas.openxmlformats.org/officeDocument/2006/relationships/tags" Target="../tags/tag135.xml"/><Relationship Id="rId42" Type="http://schemas.openxmlformats.org/officeDocument/2006/relationships/tags" Target="../tags/tag156.xml"/><Relationship Id="rId47" Type="http://schemas.openxmlformats.org/officeDocument/2006/relationships/tags" Target="../tags/tag161.xml"/><Relationship Id="rId63" Type="http://schemas.openxmlformats.org/officeDocument/2006/relationships/tags" Target="../tags/tag177.xml"/><Relationship Id="rId68" Type="http://schemas.openxmlformats.org/officeDocument/2006/relationships/tags" Target="../tags/tag182.xml"/><Relationship Id="rId84" Type="http://schemas.openxmlformats.org/officeDocument/2006/relationships/tags" Target="../tags/tag198.xml"/><Relationship Id="rId89" Type="http://schemas.openxmlformats.org/officeDocument/2006/relationships/tags" Target="../tags/tag203.xml"/><Relationship Id="rId112" Type="http://schemas.openxmlformats.org/officeDocument/2006/relationships/chart" Target="../charts/chart7.xml"/><Relationship Id="rId16" Type="http://schemas.openxmlformats.org/officeDocument/2006/relationships/tags" Target="../tags/tag130.xml"/><Relationship Id="rId107" Type="http://schemas.openxmlformats.org/officeDocument/2006/relationships/slideLayout" Target="../slideLayouts/slideLayout25.xml"/><Relationship Id="rId11" Type="http://schemas.openxmlformats.org/officeDocument/2006/relationships/tags" Target="../tags/tag125.xml"/><Relationship Id="rId32" Type="http://schemas.openxmlformats.org/officeDocument/2006/relationships/tags" Target="../tags/tag146.xml"/><Relationship Id="rId37" Type="http://schemas.openxmlformats.org/officeDocument/2006/relationships/tags" Target="../tags/tag151.xml"/><Relationship Id="rId53" Type="http://schemas.openxmlformats.org/officeDocument/2006/relationships/tags" Target="../tags/tag167.xml"/><Relationship Id="rId58" Type="http://schemas.openxmlformats.org/officeDocument/2006/relationships/tags" Target="../tags/tag172.xml"/><Relationship Id="rId74" Type="http://schemas.openxmlformats.org/officeDocument/2006/relationships/tags" Target="../tags/tag188.xml"/><Relationship Id="rId79" Type="http://schemas.openxmlformats.org/officeDocument/2006/relationships/tags" Target="../tags/tag193.xml"/><Relationship Id="rId102" Type="http://schemas.openxmlformats.org/officeDocument/2006/relationships/tags" Target="../tags/tag216.xml"/><Relationship Id="rId5" Type="http://schemas.openxmlformats.org/officeDocument/2006/relationships/tags" Target="../tags/tag119.xml"/><Relationship Id="rId90" Type="http://schemas.openxmlformats.org/officeDocument/2006/relationships/tags" Target="../tags/tag204.xml"/><Relationship Id="rId95" Type="http://schemas.openxmlformats.org/officeDocument/2006/relationships/tags" Target="../tags/tag209.xml"/><Relationship Id="rId22" Type="http://schemas.openxmlformats.org/officeDocument/2006/relationships/tags" Target="../tags/tag136.xml"/><Relationship Id="rId27" Type="http://schemas.openxmlformats.org/officeDocument/2006/relationships/tags" Target="../tags/tag141.xml"/><Relationship Id="rId43" Type="http://schemas.openxmlformats.org/officeDocument/2006/relationships/tags" Target="../tags/tag157.xml"/><Relationship Id="rId48" Type="http://schemas.openxmlformats.org/officeDocument/2006/relationships/tags" Target="../tags/tag162.xml"/><Relationship Id="rId64" Type="http://schemas.openxmlformats.org/officeDocument/2006/relationships/tags" Target="../tags/tag178.xml"/><Relationship Id="rId69" Type="http://schemas.openxmlformats.org/officeDocument/2006/relationships/tags" Target="../tags/tag183.xml"/><Relationship Id="rId113" Type="http://schemas.openxmlformats.org/officeDocument/2006/relationships/chart" Target="../charts/chart8.xml"/><Relationship Id="rId80" Type="http://schemas.openxmlformats.org/officeDocument/2006/relationships/tags" Target="../tags/tag194.xml"/><Relationship Id="rId85" Type="http://schemas.openxmlformats.org/officeDocument/2006/relationships/tags" Target="../tags/tag199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33" Type="http://schemas.openxmlformats.org/officeDocument/2006/relationships/tags" Target="../tags/tag147.xml"/><Relationship Id="rId38" Type="http://schemas.openxmlformats.org/officeDocument/2006/relationships/tags" Target="../tags/tag152.xml"/><Relationship Id="rId59" Type="http://schemas.openxmlformats.org/officeDocument/2006/relationships/tags" Target="../tags/tag173.xml"/><Relationship Id="rId103" Type="http://schemas.openxmlformats.org/officeDocument/2006/relationships/tags" Target="../tags/tag217.xml"/><Relationship Id="rId108" Type="http://schemas.openxmlformats.org/officeDocument/2006/relationships/notesSlide" Target="../notesSlides/notesSlide4.xml"/><Relationship Id="rId54" Type="http://schemas.openxmlformats.org/officeDocument/2006/relationships/tags" Target="../tags/tag168.xml"/><Relationship Id="rId70" Type="http://schemas.openxmlformats.org/officeDocument/2006/relationships/tags" Target="../tags/tag184.xml"/><Relationship Id="rId75" Type="http://schemas.openxmlformats.org/officeDocument/2006/relationships/tags" Target="../tags/tag189.xml"/><Relationship Id="rId91" Type="http://schemas.openxmlformats.org/officeDocument/2006/relationships/tags" Target="../tags/tag205.xml"/><Relationship Id="rId96" Type="http://schemas.openxmlformats.org/officeDocument/2006/relationships/tags" Target="../tags/tag210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tags" Target="../tags/tag142.xml"/><Relationship Id="rId36" Type="http://schemas.openxmlformats.org/officeDocument/2006/relationships/tags" Target="../tags/tag150.xml"/><Relationship Id="rId49" Type="http://schemas.openxmlformats.org/officeDocument/2006/relationships/tags" Target="../tags/tag163.xml"/><Relationship Id="rId57" Type="http://schemas.openxmlformats.org/officeDocument/2006/relationships/tags" Target="../tags/tag171.xml"/><Relationship Id="rId106" Type="http://schemas.openxmlformats.org/officeDocument/2006/relationships/tags" Target="../tags/tag220.xml"/><Relationship Id="rId114" Type="http://schemas.openxmlformats.org/officeDocument/2006/relationships/image" Target="../media/image17.png"/><Relationship Id="rId10" Type="http://schemas.openxmlformats.org/officeDocument/2006/relationships/tags" Target="../tags/tag124.xml"/><Relationship Id="rId31" Type="http://schemas.openxmlformats.org/officeDocument/2006/relationships/tags" Target="../tags/tag145.xml"/><Relationship Id="rId44" Type="http://schemas.openxmlformats.org/officeDocument/2006/relationships/tags" Target="../tags/tag158.xml"/><Relationship Id="rId52" Type="http://schemas.openxmlformats.org/officeDocument/2006/relationships/tags" Target="../tags/tag166.xml"/><Relationship Id="rId60" Type="http://schemas.openxmlformats.org/officeDocument/2006/relationships/tags" Target="../tags/tag174.xml"/><Relationship Id="rId65" Type="http://schemas.openxmlformats.org/officeDocument/2006/relationships/tags" Target="../tags/tag179.xml"/><Relationship Id="rId73" Type="http://schemas.openxmlformats.org/officeDocument/2006/relationships/tags" Target="../tags/tag187.xml"/><Relationship Id="rId78" Type="http://schemas.openxmlformats.org/officeDocument/2006/relationships/tags" Target="../tags/tag192.xml"/><Relationship Id="rId81" Type="http://schemas.openxmlformats.org/officeDocument/2006/relationships/tags" Target="../tags/tag195.xml"/><Relationship Id="rId86" Type="http://schemas.openxmlformats.org/officeDocument/2006/relationships/tags" Target="../tags/tag200.xml"/><Relationship Id="rId94" Type="http://schemas.openxmlformats.org/officeDocument/2006/relationships/tags" Target="../tags/tag208.xml"/><Relationship Id="rId99" Type="http://schemas.openxmlformats.org/officeDocument/2006/relationships/tags" Target="../tags/tag213.xml"/><Relationship Id="rId101" Type="http://schemas.openxmlformats.org/officeDocument/2006/relationships/tags" Target="../tags/tag215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39" Type="http://schemas.openxmlformats.org/officeDocument/2006/relationships/tags" Target="../tags/tag153.xml"/><Relationship Id="rId109" Type="http://schemas.openxmlformats.org/officeDocument/2006/relationships/oleObject" Target="../embeddings/oleObject48.bin"/><Relationship Id="rId34" Type="http://schemas.openxmlformats.org/officeDocument/2006/relationships/tags" Target="../tags/tag148.xml"/><Relationship Id="rId50" Type="http://schemas.openxmlformats.org/officeDocument/2006/relationships/tags" Target="../tags/tag164.xml"/><Relationship Id="rId55" Type="http://schemas.openxmlformats.org/officeDocument/2006/relationships/tags" Target="../tags/tag169.xml"/><Relationship Id="rId76" Type="http://schemas.openxmlformats.org/officeDocument/2006/relationships/tags" Target="../tags/tag190.xml"/><Relationship Id="rId97" Type="http://schemas.openxmlformats.org/officeDocument/2006/relationships/tags" Target="../tags/tag211.xml"/><Relationship Id="rId104" Type="http://schemas.openxmlformats.org/officeDocument/2006/relationships/tags" Target="../tags/tag218.xml"/><Relationship Id="rId7" Type="http://schemas.openxmlformats.org/officeDocument/2006/relationships/tags" Target="../tags/tag121.xml"/><Relationship Id="rId71" Type="http://schemas.openxmlformats.org/officeDocument/2006/relationships/tags" Target="../tags/tag185.xml"/><Relationship Id="rId92" Type="http://schemas.openxmlformats.org/officeDocument/2006/relationships/tags" Target="../tags/tag206.xml"/><Relationship Id="rId2" Type="http://schemas.openxmlformats.org/officeDocument/2006/relationships/tags" Target="../tags/tag116.xml"/><Relationship Id="rId29" Type="http://schemas.openxmlformats.org/officeDocument/2006/relationships/tags" Target="../tags/tag143.xml"/><Relationship Id="rId24" Type="http://schemas.openxmlformats.org/officeDocument/2006/relationships/tags" Target="../tags/tag138.xml"/><Relationship Id="rId40" Type="http://schemas.openxmlformats.org/officeDocument/2006/relationships/tags" Target="../tags/tag154.xml"/><Relationship Id="rId45" Type="http://schemas.openxmlformats.org/officeDocument/2006/relationships/tags" Target="../tags/tag159.xml"/><Relationship Id="rId66" Type="http://schemas.openxmlformats.org/officeDocument/2006/relationships/tags" Target="../tags/tag180.xml"/><Relationship Id="rId87" Type="http://schemas.openxmlformats.org/officeDocument/2006/relationships/tags" Target="../tags/tag201.xml"/><Relationship Id="rId110" Type="http://schemas.openxmlformats.org/officeDocument/2006/relationships/image" Target="../media/image12.emf"/><Relationship Id="rId61" Type="http://schemas.openxmlformats.org/officeDocument/2006/relationships/tags" Target="../tags/tag175.xml"/><Relationship Id="rId82" Type="http://schemas.openxmlformats.org/officeDocument/2006/relationships/tags" Target="../tags/tag196.xml"/><Relationship Id="rId19" Type="http://schemas.openxmlformats.org/officeDocument/2006/relationships/tags" Target="../tags/tag133.xml"/><Relationship Id="rId14" Type="http://schemas.openxmlformats.org/officeDocument/2006/relationships/tags" Target="../tags/tag128.xml"/><Relationship Id="rId30" Type="http://schemas.openxmlformats.org/officeDocument/2006/relationships/tags" Target="../tags/tag144.xml"/><Relationship Id="rId35" Type="http://schemas.openxmlformats.org/officeDocument/2006/relationships/tags" Target="../tags/tag149.xml"/><Relationship Id="rId56" Type="http://schemas.openxmlformats.org/officeDocument/2006/relationships/tags" Target="../tags/tag170.xml"/><Relationship Id="rId77" Type="http://schemas.openxmlformats.org/officeDocument/2006/relationships/tags" Target="../tags/tag191.xml"/><Relationship Id="rId100" Type="http://schemas.openxmlformats.org/officeDocument/2006/relationships/tags" Target="../tags/tag214.xml"/><Relationship Id="rId105" Type="http://schemas.openxmlformats.org/officeDocument/2006/relationships/tags" Target="../tags/tag219.xml"/><Relationship Id="rId8" Type="http://schemas.openxmlformats.org/officeDocument/2006/relationships/tags" Target="../tags/tag122.xml"/><Relationship Id="rId51" Type="http://schemas.openxmlformats.org/officeDocument/2006/relationships/tags" Target="../tags/tag165.xml"/><Relationship Id="rId72" Type="http://schemas.openxmlformats.org/officeDocument/2006/relationships/tags" Target="../tags/tag186.xml"/><Relationship Id="rId93" Type="http://schemas.openxmlformats.org/officeDocument/2006/relationships/tags" Target="../tags/tag207.xml"/><Relationship Id="rId98" Type="http://schemas.openxmlformats.org/officeDocument/2006/relationships/tags" Target="../tags/tag212.xml"/><Relationship Id="rId3" Type="http://schemas.openxmlformats.org/officeDocument/2006/relationships/tags" Target="../tags/tag117.xml"/><Relationship Id="rId25" Type="http://schemas.openxmlformats.org/officeDocument/2006/relationships/tags" Target="../tags/tag139.xml"/><Relationship Id="rId46" Type="http://schemas.openxmlformats.org/officeDocument/2006/relationships/tags" Target="../tags/tag160.xml"/><Relationship Id="rId67" Type="http://schemas.openxmlformats.org/officeDocument/2006/relationships/tags" Target="../tags/tag181.xml"/><Relationship Id="rId20" Type="http://schemas.openxmlformats.org/officeDocument/2006/relationships/tags" Target="../tags/tag134.xml"/><Relationship Id="rId41" Type="http://schemas.openxmlformats.org/officeDocument/2006/relationships/tags" Target="../tags/tag155.xml"/><Relationship Id="rId62" Type="http://schemas.openxmlformats.org/officeDocument/2006/relationships/tags" Target="../tags/tag176.xml"/><Relationship Id="rId83" Type="http://schemas.openxmlformats.org/officeDocument/2006/relationships/tags" Target="../tags/tag197.xml"/><Relationship Id="rId88" Type="http://schemas.openxmlformats.org/officeDocument/2006/relationships/tags" Target="../tags/tag202.xml"/><Relationship Id="rId111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7.jpeg"/><Relationship Id="rId26" Type="http://schemas.openxmlformats.org/officeDocument/2006/relationships/image" Target="../media/image34.png"/><Relationship Id="rId39" Type="http://schemas.openxmlformats.org/officeDocument/2006/relationships/image" Target="../media/image46.png"/><Relationship Id="rId21" Type="http://schemas.microsoft.com/office/2007/relationships/hdphoto" Target="../media/hdphoto2.wdp"/><Relationship Id="rId34" Type="http://schemas.openxmlformats.org/officeDocument/2006/relationships/image" Target="../media/image42.png"/><Relationship Id="rId7" Type="http://schemas.openxmlformats.org/officeDocument/2006/relationships/image" Target="../media/image12.emf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microsoft.com/office/2007/relationships/hdphoto" Target="../media/hdphoto3.wdp"/><Relationship Id="rId2" Type="http://schemas.openxmlformats.org/officeDocument/2006/relationships/tags" Target="../tags/tag22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7.png"/><Relationship Id="rId1" Type="http://schemas.openxmlformats.org/officeDocument/2006/relationships/tags" Target="../tags/tag221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21.jpeg"/><Relationship Id="rId24" Type="http://schemas.openxmlformats.org/officeDocument/2006/relationships/image" Target="../media/image32.png"/><Relationship Id="rId32" Type="http://schemas.openxmlformats.org/officeDocument/2006/relationships/image" Target="../media/image40.jpeg"/><Relationship Id="rId37" Type="http://schemas.openxmlformats.org/officeDocument/2006/relationships/image" Target="../media/image45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31" Type="http://schemas.openxmlformats.org/officeDocument/2006/relationships/image" Target="../media/image39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image" Target="../media/image17.png"/><Relationship Id="rId3" Type="http://schemas.openxmlformats.org/officeDocument/2006/relationships/tags" Target="../tags/tag22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36.xml"/><Relationship Id="rId18" Type="http://schemas.openxmlformats.org/officeDocument/2006/relationships/tags" Target="../tags/tag241.xml"/><Relationship Id="rId26" Type="http://schemas.openxmlformats.org/officeDocument/2006/relationships/tags" Target="../tags/tag249.xml"/><Relationship Id="rId3" Type="http://schemas.openxmlformats.org/officeDocument/2006/relationships/tags" Target="../tags/tag226.xml"/><Relationship Id="rId21" Type="http://schemas.openxmlformats.org/officeDocument/2006/relationships/tags" Target="../tags/tag244.xml"/><Relationship Id="rId34" Type="http://schemas.openxmlformats.org/officeDocument/2006/relationships/chart" Target="../charts/chart9.xml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tags" Target="../tags/tag240.xml"/><Relationship Id="rId25" Type="http://schemas.openxmlformats.org/officeDocument/2006/relationships/tags" Target="../tags/tag248.xml"/><Relationship Id="rId33" Type="http://schemas.openxmlformats.org/officeDocument/2006/relationships/image" Target="../media/image12.emf"/><Relationship Id="rId2" Type="http://schemas.openxmlformats.org/officeDocument/2006/relationships/tags" Target="../tags/tag225.xml"/><Relationship Id="rId16" Type="http://schemas.openxmlformats.org/officeDocument/2006/relationships/tags" Target="../tags/tag239.xml"/><Relationship Id="rId20" Type="http://schemas.openxmlformats.org/officeDocument/2006/relationships/tags" Target="../tags/tag243.xml"/><Relationship Id="rId29" Type="http://schemas.openxmlformats.org/officeDocument/2006/relationships/tags" Target="../tags/tag252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24" Type="http://schemas.openxmlformats.org/officeDocument/2006/relationships/tags" Target="../tags/tag247.xml"/><Relationship Id="rId32" Type="http://schemas.openxmlformats.org/officeDocument/2006/relationships/oleObject" Target="../embeddings/oleObject50.bin"/><Relationship Id="rId5" Type="http://schemas.openxmlformats.org/officeDocument/2006/relationships/tags" Target="../tags/tag228.xml"/><Relationship Id="rId15" Type="http://schemas.openxmlformats.org/officeDocument/2006/relationships/tags" Target="../tags/tag238.xml"/><Relationship Id="rId23" Type="http://schemas.openxmlformats.org/officeDocument/2006/relationships/tags" Target="../tags/tag246.xml"/><Relationship Id="rId28" Type="http://schemas.openxmlformats.org/officeDocument/2006/relationships/tags" Target="../tags/tag251.xml"/><Relationship Id="rId10" Type="http://schemas.openxmlformats.org/officeDocument/2006/relationships/tags" Target="../tags/tag233.xml"/><Relationship Id="rId19" Type="http://schemas.openxmlformats.org/officeDocument/2006/relationships/tags" Target="../tags/tag242.xml"/><Relationship Id="rId31" Type="http://schemas.openxmlformats.org/officeDocument/2006/relationships/notesSlide" Target="../notesSlides/notesSlide6.xml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Relationship Id="rId22" Type="http://schemas.openxmlformats.org/officeDocument/2006/relationships/tags" Target="../tags/tag245.xml"/><Relationship Id="rId27" Type="http://schemas.openxmlformats.org/officeDocument/2006/relationships/tags" Target="../tags/tag250.xml"/><Relationship Id="rId30" Type="http://schemas.openxmlformats.org/officeDocument/2006/relationships/slideLayout" Target="../slideLayouts/slideLayout25.xml"/><Relationship Id="rId35" Type="http://schemas.openxmlformats.org/officeDocument/2006/relationships/image" Target="../media/image17.png"/><Relationship Id="rId8" Type="http://schemas.openxmlformats.org/officeDocument/2006/relationships/tags" Target="../tags/tag2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jpeg"/><Relationship Id="rId26" Type="http://schemas.openxmlformats.org/officeDocument/2006/relationships/image" Target="../media/image65.png"/><Relationship Id="rId3" Type="http://schemas.openxmlformats.org/officeDocument/2006/relationships/tags" Target="../tags/tag255.xml"/><Relationship Id="rId21" Type="http://schemas.openxmlformats.org/officeDocument/2006/relationships/image" Target="../media/image60.png"/><Relationship Id="rId7" Type="http://schemas.openxmlformats.org/officeDocument/2006/relationships/image" Target="../media/image12.emf"/><Relationship Id="rId12" Type="http://schemas.openxmlformats.org/officeDocument/2006/relationships/image" Target="../media/image51.png"/><Relationship Id="rId17" Type="http://schemas.openxmlformats.org/officeDocument/2006/relationships/image" Target="../media/image56.jpeg"/><Relationship Id="rId25" Type="http://schemas.openxmlformats.org/officeDocument/2006/relationships/image" Target="../media/image64.png"/><Relationship Id="rId2" Type="http://schemas.openxmlformats.org/officeDocument/2006/relationships/tags" Target="../tags/tag25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7.png"/><Relationship Id="rId1" Type="http://schemas.openxmlformats.org/officeDocument/2006/relationships/tags" Target="../tags/tag253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6.png"/><Relationship Id="rId10" Type="http://schemas.openxmlformats.org/officeDocument/2006/relationships/image" Target="../media/image49.jpeg"/><Relationship Id="rId19" Type="http://schemas.openxmlformats.org/officeDocument/2006/relationships/image" Target="../media/image58.jpe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8.png"/><Relationship Id="rId14" Type="http://schemas.openxmlformats.org/officeDocument/2006/relationships/image" Target="../media/image53.jpeg"/><Relationship Id="rId22" Type="http://schemas.openxmlformats.org/officeDocument/2006/relationships/image" Target="../media/image61.png"/><Relationship Id="rId27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18" Type="http://schemas.openxmlformats.org/officeDocument/2006/relationships/chart" Target="../charts/chart10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17" Type="http://schemas.openxmlformats.org/officeDocument/2006/relationships/image" Target="../media/image1.emf"/><Relationship Id="rId2" Type="http://schemas.openxmlformats.org/officeDocument/2006/relationships/tags" Target="../tags/tag257.xml"/><Relationship Id="rId16" Type="http://schemas.openxmlformats.org/officeDocument/2006/relationships/oleObject" Target="../embeddings/oleObject52.bin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slideLayout" Target="../slideLayouts/slideLayout26.xml"/><Relationship Id="rId10" Type="http://schemas.openxmlformats.org/officeDocument/2006/relationships/tags" Target="../tags/tag265.xml"/><Relationship Id="rId19" Type="http://schemas.openxmlformats.org/officeDocument/2006/relationships/image" Target="../media/image17.png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tags" Target="../tags/tag2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FEDACC2-C654-99D3-FA11-667A6ADF0B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05268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EDACC2-C654-99D3-FA11-667A6ADF0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428C58D-9190-F0FA-97E2-380FF6027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November 2025</a:t>
            </a:r>
            <a:r>
              <a:rPr lang="en-GB" noProof="0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6D207B-37C1-AF12-9D72-2C4A1CB9E3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67707" y="1830693"/>
            <a:ext cx="4697413" cy="1089662"/>
          </a:xfrm>
        </p:spPr>
        <p:txBody>
          <a:bodyPr>
            <a:noAutofit/>
          </a:bodyPr>
          <a:lstStyle/>
          <a:p>
            <a:pPr algn="ctr"/>
            <a:r>
              <a:rPr lang="en-GB" sz="28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Strategic Growth Plan</a:t>
            </a:r>
          </a:p>
          <a:p>
            <a:pPr algn="ctr"/>
            <a:r>
              <a:rPr lang="en-GB" sz="2800" kern="100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2026-2028</a:t>
            </a:r>
            <a:endParaRPr lang="en-GB" sz="2800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E9FCB-5DE8-75F6-D3E4-3CABADF9E3F2}"/>
              </a:ext>
            </a:extLst>
          </p:cNvPr>
          <p:cNvSpPr/>
          <p:nvPr/>
        </p:nvSpPr>
        <p:spPr>
          <a:xfrm>
            <a:off x="9016678" y="91917"/>
            <a:ext cx="2908148" cy="24251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8177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B206789-7BA5-9F58-D533-30198E35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7BB351C9-01F6-9A72-D49F-983EC29905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679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50" progId="TCLayout.ActiveDocument.1">
                  <p:embed/>
                </p:oleObj>
              </mc:Choice>
              <mc:Fallback>
                <p:oleObj name="think-cell Slide" r:id="rId6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B351C9-01F6-9A72-D49F-983EC29905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5441980E-11B8-DA44-8F99-58D51E8BE3F8}"/>
              </a:ext>
            </a:extLst>
          </p:cNvPr>
          <p:cNvSpPr/>
          <p:nvPr>
            <p:custDataLst>
              <p:tags r:id="rId2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C07B354-6BB9-3385-CF84-325CB0CB32EF}"/>
              </a:ext>
            </a:extLst>
          </p:cNvPr>
          <p:cNvSpPr/>
          <p:nvPr>
            <p:custDataLst>
              <p:tags r:id="rId3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7B47BB04-7FEE-8290-45A6-E658B9CB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365125"/>
            <a:ext cx="11090275" cy="773011"/>
          </a:xfrm>
        </p:spPr>
        <p:txBody>
          <a:bodyPr vert="horz">
            <a:noAutofit/>
          </a:bodyPr>
          <a:lstStyle/>
          <a:p>
            <a:r>
              <a:rPr lang="en-GB" sz="2800" noProof="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TABLE OF CONTENTS</a:t>
            </a:r>
            <a:endParaRPr lang="en-GB" sz="2800" cap="none" noProof="0" dirty="0">
              <a:solidFill>
                <a:srgbClr val="C00000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ome - Fruity Line">
            <a:extLst>
              <a:ext uri="{FF2B5EF4-FFF2-40B4-BE49-F238E27FC236}">
                <a16:creationId xmlns:a16="http://schemas.microsoft.com/office/drawing/2014/main" id="{50F159CD-71CA-84A0-3FE9-77AA5824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5883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DAE7B1-0A47-821A-C1B6-9411BE07E826}"/>
              </a:ext>
            </a:extLst>
          </p:cNvPr>
          <p:cNvSpPr/>
          <p:nvPr/>
        </p:nvSpPr>
        <p:spPr>
          <a:xfrm>
            <a:off x="256257" y="1856381"/>
            <a:ext cx="11598705" cy="481263"/>
          </a:xfrm>
          <a:prstGeom prst="roundRect">
            <a:avLst>
              <a:gd name="adj" fmla="val 0"/>
            </a:avLst>
          </a:prstGeom>
          <a:solidFill>
            <a:srgbClr val="88BD22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600" noProof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07BA6-023A-3DC2-D659-9B4ADB5A4BFF}"/>
              </a:ext>
            </a:extLst>
          </p:cNvPr>
          <p:cNvSpPr txBox="1"/>
          <p:nvPr/>
        </p:nvSpPr>
        <p:spPr>
          <a:xfrm>
            <a:off x="438819" y="1883289"/>
            <a:ext cx="11416143" cy="4112553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</a:rPr>
              <a:t>Fruity Line position &amp; growth outlook</a:t>
            </a:r>
          </a:p>
          <a:p>
            <a:pPr marL="457200" indent="-457200">
              <a:buFont typeface="+mj-lt"/>
              <a:buAutoNum type="arabicPeriod"/>
            </a:pPr>
            <a:endParaRPr lang="en-GB" sz="2000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noProof="0" dirty="0">
                <a:solidFill>
                  <a:schemeClr val="bg1">
                    <a:lumMod val="75000"/>
                  </a:schemeClr>
                </a:solidFill>
              </a:rPr>
              <a:t>Operations: production &amp; sourcing</a:t>
            </a:r>
          </a:p>
          <a:p>
            <a:pPr marL="457200" indent="-457200">
              <a:buFont typeface="+mj-lt"/>
              <a:buAutoNum type="arabicPeriod"/>
            </a:pPr>
            <a:endParaRPr lang="en-GB" sz="2000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noProof="0" dirty="0">
                <a:solidFill>
                  <a:schemeClr val="bg1">
                    <a:lumMod val="75000"/>
                  </a:schemeClr>
                </a:solidFill>
              </a:rPr>
              <a:t>Key enablers</a:t>
            </a:r>
          </a:p>
          <a:p>
            <a:pPr marL="457200" indent="-457200">
              <a:buFont typeface="+mj-lt"/>
              <a:buAutoNum type="arabicPeriod"/>
            </a:pPr>
            <a:endParaRPr lang="en-GB" sz="2000" noProof="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noProof="0" dirty="0">
                <a:solidFill>
                  <a:schemeClr val="bg1">
                    <a:lumMod val="75000"/>
                  </a:schemeClr>
                </a:solidFill>
              </a:rPr>
              <a:t>Financial outlook &amp; Making it happen</a:t>
            </a:r>
          </a:p>
        </p:txBody>
      </p:sp>
    </p:spTree>
    <p:extLst>
      <p:ext uri="{BB962C8B-B14F-4D97-AF65-F5344CB8AC3E}">
        <p14:creationId xmlns:p14="http://schemas.microsoft.com/office/powerpoint/2010/main" val="334717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9FDC867-7590-F26B-1EBA-B2E4C24B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18E6BB4B-E06C-67B7-0BF7-281C663416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7159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9" imgH="350" progId="TCLayout.ActiveDocument.1">
                  <p:embed/>
                </p:oleObj>
              </mc:Choice>
              <mc:Fallback>
                <p:oleObj name="think-cell Slide" r:id="rId32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E6BB4B-E06C-67B7-0BF7-281C663416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8270C6A-E46B-CAA1-784E-7D3DD6F844F7}"/>
              </a:ext>
            </a:extLst>
          </p:cNvPr>
          <p:cNvSpPr/>
          <p:nvPr>
            <p:custDataLst>
              <p:tags r:id="rId2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0B07B73-4BA6-7ED5-A4EB-9721475492E9}"/>
              </a:ext>
            </a:extLst>
          </p:cNvPr>
          <p:cNvSpPr/>
          <p:nvPr>
            <p:custDataLst>
              <p:tags r:id="rId3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4CB1D6D6-C6C1-2D71-D292-D6B77D15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4" y="365125"/>
            <a:ext cx="11090275" cy="773011"/>
          </a:xfrm>
        </p:spPr>
        <p:txBody>
          <a:bodyPr vert="horz">
            <a:noAutofit/>
          </a:bodyPr>
          <a:lstStyle/>
          <a:p>
            <a:r>
              <a:rPr lang="en-GB" sz="2800" cap="none" noProof="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Fruity Line (FL) is the leading European producer of Ultra Fresh (UF) juices, smoothies</a:t>
            </a:r>
            <a:r>
              <a:rPr lang="en-GB" sz="280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2800" cap="none" noProof="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shots and functionals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44946D7-A746-D82C-70C8-7999A891981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470546136"/>
              </p:ext>
            </p:extLst>
          </p:nvPr>
        </p:nvGraphicFramePr>
        <p:xfrm>
          <a:off x="7115175" y="2247900"/>
          <a:ext cx="4632325" cy="1770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A00816-B8E0-6D56-7CC1-666A654B4FC5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V="1">
            <a:off x="7569199" y="1846263"/>
            <a:ext cx="3722688" cy="57943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41F572B3-5F80-0631-5793-D5CA0EF1F19F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407275" y="3986213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C809D2B-E063-4321-A163-334F0EED9791}" type="datetime'2''''''''''0''''''''''''''''''2''''''''''''''''''''0'''''''''">
              <a:rPr lang="en-GB" altLang="en-US" sz="12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FF4FF197-2EDF-1A12-ABF5-E112A20D5D4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8151813" y="3986213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242D961-615F-4CA5-9D90-2BFE6DC39C67}" type="datetime'''''''''''''''''''''''''2''''''''0''''''''''''21'''''">
              <a:rPr lang="en-GB" altLang="en-US" sz="12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2" name="Tijdelijke aanduiding voor tekst 2">
            <a:extLst>
              <a:ext uri="{FF2B5EF4-FFF2-40B4-BE49-F238E27FC236}">
                <a16:creationId xmlns:a16="http://schemas.microsoft.com/office/drawing/2014/main" id="{ECC2CD85-6A11-C2A2-9554-7CF5EF7FAE1F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8896350" y="3986213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B7E6F6A-F739-4309-9B61-90462E779D74}" type="datetime'''''''''''''''''2''''''02''''''''2'''''''''''''''''''''''''">
              <a:rPr lang="en-GB" altLang="en-US" sz="12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3" name="Tijdelijke aanduiding voor tekst 2">
            <a:extLst>
              <a:ext uri="{FF2B5EF4-FFF2-40B4-BE49-F238E27FC236}">
                <a16:creationId xmlns:a16="http://schemas.microsoft.com/office/drawing/2014/main" id="{60D6CBF4-6781-C086-F97F-CDFAC4BABFA3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9640888" y="3986213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A28D87D-FAEC-4858-99B5-427F61FB8C0A}" type="datetime'''''''''2''''''''''''''''0''''''23'''''''">
              <a:rPr lang="en-GB" altLang="en-US" sz="12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5" name="Tijdelijke aanduiding voor tekst 2">
            <a:extLst>
              <a:ext uri="{FF2B5EF4-FFF2-40B4-BE49-F238E27FC236}">
                <a16:creationId xmlns:a16="http://schemas.microsoft.com/office/drawing/2014/main" id="{4A1F485F-A8B5-BC73-A664-BDF17CB35B9C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0385425" y="3986213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0EFC5A6-78F6-4845-8D7A-A56CF5DEF30D}" type="datetime'2''''''''''02''''''''''''''''''''4'''''''''''''''''">
              <a:rPr lang="en-GB" altLang="en-US" sz="12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2024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9" name="Tijdelijke aanduiding voor tekst 2">
            <a:extLst>
              <a:ext uri="{FF2B5EF4-FFF2-40B4-BE49-F238E27FC236}">
                <a16:creationId xmlns:a16="http://schemas.microsoft.com/office/drawing/2014/main" id="{660BA101-2659-4FD5-10A5-7D04A7A2FAD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1060113" y="3986213"/>
            <a:ext cx="4635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41C6813-666C-4DBF-8979-7C02D0BAA7F8}" type="datetime'''''2''''''''''''0''2''5''''''L''''''''''''''''''''''''E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2025LE</a:t>
            </a:fld>
            <a:endParaRPr kumimoji="0" lang="en-GB" sz="1200" b="1" i="0" strike="noStrike" kern="1200" cap="none" spc="0" normalizeH="0" baseline="3000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5DCB12C-04C8-EC56-A489-D09E5151217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6651625" y="3240088"/>
            <a:ext cx="5889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8FB366DD-F1B2-4B07-B4F2-05CA5D0D3E2B}" type="datetime'''Net'' sal''''''''''e''s&#10;''(''e''''x''''cl ''I''''V''B'')'">
              <a:rPr lang="en-GB" altLang="en-US" sz="12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Net sales
(excl IVB)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5" name="Tijdelijke aanduiding voor tekst 2">
            <a:extLst>
              <a:ext uri="{FF2B5EF4-FFF2-40B4-BE49-F238E27FC236}">
                <a16:creationId xmlns:a16="http://schemas.microsoft.com/office/drawing/2014/main" id="{BC6FC593-91A8-5F80-E9AA-B3B8ADA1B8B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7469188" y="2701925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94FA0854-C092-470F-8339-2CB7E05D614C}" type="datetime'''9''4''''''''''''''''''''''''''''''''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94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6" name="Tijdelijke aanduiding voor tekst 2">
            <a:extLst>
              <a:ext uri="{FF2B5EF4-FFF2-40B4-BE49-F238E27FC236}">
                <a16:creationId xmlns:a16="http://schemas.microsoft.com/office/drawing/2014/main" id="{9C9CF83A-015B-3226-1881-4D850652C5F9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8175625" y="253365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7EF238B-8C03-4ECB-B120-003C0EEC8224}" type="datetime'''''''''''''''''''''''''''''''''1''''''''''''''''0''''9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109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67" name="Tijdelijke aanduiding voor tekst 2">
            <a:extLst>
              <a:ext uri="{FF2B5EF4-FFF2-40B4-BE49-F238E27FC236}">
                <a16:creationId xmlns:a16="http://schemas.microsoft.com/office/drawing/2014/main" id="{D2BACE1A-0C05-0242-115E-19934013ED2E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8920163" y="2317750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03053EE-5DA2-4201-9D4C-1F8EFDDE4311}" type="datetime'''''''''''''1''''''29''''''''''''''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129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71" name="Tijdelijke aanduiding voor tekst 2">
            <a:extLst>
              <a:ext uri="{FF2B5EF4-FFF2-40B4-BE49-F238E27FC236}">
                <a16:creationId xmlns:a16="http://schemas.microsoft.com/office/drawing/2014/main" id="{C133C113-08AC-E8E2-8ADF-A8A985F9513F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9664700" y="2251075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C311688-E22A-47F1-987F-565FC7565EA3}" type="datetime'''''''''''''''''''''1''''''''''''''35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135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76" name="Tijdelijke aanduiding voor tekst 2">
            <a:extLst>
              <a:ext uri="{FF2B5EF4-FFF2-40B4-BE49-F238E27FC236}">
                <a16:creationId xmlns:a16="http://schemas.microsoft.com/office/drawing/2014/main" id="{44B7DF48-9C32-FB37-F442-1D908575C5B6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10409238" y="2198688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128B597-F377-4680-A666-0D116B446C53}" type="datetime'''''''''''''''''''''''''1''''''''''''''4''''''0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140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83" name="Tijdelijke aanduiding voor tekst 2">
            <a:extLst>
              <a:ext uri="{FF2B5EF4-FFF2-40B4-BE49-F238E27FC236}">
                <a16:creationId xmlns:a16="http://schemas.microsoft.com/office/drawing/2014/main" id="{9A78ED48-9EA4-39F9-AC6C-BC56DF04DE12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153775" y="2122488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85DC702-2C29-4630-BB50-321E3A4F8BCC}" type="datetime'1''''''''''''''''''''''''''''''''4''''''''7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147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2" name="Tijdelijke aanduiding voor tekst 2">
            <a:extLst>
              <a:ext uri="{FF2B5EF4-FFF2-40B4-BE49-F238E27FC236}">
                <a16:creationId xmlns:a16="http://schemas.microsoft.com/office/drawing/2014/main" id="{F13B4C7E-C4B1-BB10-7A5F-7551A151D0D2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9242425" y="2006600"/>
            <a:ext cx="376238" cy="258763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DAEF7AD5-D768-45CF-889E-72BE9A4FB072}" type="datetime'''''+''''''''''''''''''''''''''''''9''''''%'''''''''''''''''">
              <a:rPr lang="en-GB" altLang="en-US" sz="1200" smtClean="0">
                <a:effectLst/>
                <a:latin typeface="Aptho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+9%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7ED7223D-B722-647F-8CA8-2A17CC7C9074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1) Gross sales is ex-factory gross sales; difference between gross sales and net sales (excl. IVB) is discounts (~1.5-2.0%) and IVB (“sugar tax”) for Dutch customers (excl. Lidl)</a:t>
            </a:r>
          </a:p>
          <a:p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Source: FL sales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A72822-9C77-B153-9E55-7662C680C615}"/>
              </a:ext>
            </a:extLst>
          </p:cNvPr>
          <p:cNvSpPr txBox="1"/>
          <p:nvPr/>
        </p:nvSpPr>
        <p:spPr>
          <a:xfrm>
            <a:off x="230533" y="5367814"/>
            <a:ext cx="5721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Apthos"/>
              </a:rPr>
              <a:t>Mission statement</a:t>
            </a:r>
          </a:p>
          <a:p>
            <a:endParaRPr lang="en-GB" sz="300" dirty="0">
              <a:latin typeface="Apthos"/>
            </a:endParaRPr>
          </a:p>
          <a:p>
            <a:pPr algn="ctr"/>
            <a:r>
              <a:rPr lang="en-GB" sz="1100" b="1" i="1" dirty="0">
                <a:solidFill>
                  <a:schemeClr val="accent3"/>
                </a:solidFill>
                <a:latin typeface="Apthos"/>
              </a:rPr>
              <a:t>“We bring natural premium convenience directly from source to resellers across Europe; that’s how we help consumers get their daily dose of fruits &amp; vegetables.”</a:t>
            </a:r>
          </a:p>
          <a:p>
            <a:pPr algn="ctr"/>
            <a:endParaRPr lang="en-GB" sz="1100" b="1" dirty="0">
              <a:solidFill>
                <a:schemeClr val="accent3"/>
              </a:solidFill>
              <a:latin typeface="Apthos"/>
            </a:endParaRPr>
          </a:p>
          <a:p>
            <a:pPr algn="ctr"/>
            <a:r>
              <a:rPr lang="en-GB" sz="1100" b="1" dirty="0">
                <a:solidFill>
                  <a:schemeClr val="accent3"/>
                </a:solidFill>
                <a:latin typeface="Apthos"/>
              </a:rPr>
              <a:t>We are Fruity Line, trendsetter and market leader in ultra fresh all natural juices &amp; smoothies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0E5CA5-0175-7951-E525-8F7882115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94794"/>
              </p:ext>
            </p:extLst>
          </p:nvPr>
        </p:nvGraphicFramePr>
        <p:xfrm>
          <a:off x="295423" y="1313075"/>
          <a:ext cx="563754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543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Fruity Line at a glance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2466A5-B6F6-02EA-640D-CBE57C61C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31219"/>
              </p:ext>
            </p:extLst>
          </p:nvPr>
        </p:nvGraphicFramePr>
        <p:xfrm>
          <a:off x="6411433" y="1313075"/>
          <a:ext cx="5549089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089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Financial performance </a:t>
                      </a:r>
                      <a:r>
                        <a:rPr lang="en-GB" sz="1400" b="0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noProof="0">
                          <a:solidFill>
                            <a:sysClr val="windowText" lastClr="000000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€M)</a:t>
                      </a:r>
                      <a:endParaRPr lang="en-GB" sz="1400" b="0" noProof="0">
                        <a:solidFill>
                          <a:sysClr val="windowText" lastClr="000000"/>
                        </a:solidFill>
                        <a:latin typeface="Apthos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56E1C2F-A71F-79EE-46C4-3918FC0CA452}"/>
              </a:ext>
            </a:extLst>
          </p:cNvPr>
          <p:cNvSpPr/>
          <p:nvPr/>
        </p:nvSpPr>
        <p:spPr>
          <a:xfrm>
            <a:off x="295424" y="1773238"/>
            <a:ext cx="5567937" cy="342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Founded in the Netherlands in 2008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Evolved into Europe’s leader in Ultra Fresh juices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Serving 24 countries through strong partnerships with leading retailers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Ultra Fresh is cold-pressed treated with HPP (not from concentrate)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Distinct positioning through integrated fresh-fruit sourcing network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Production centralized in state-of-the-art facility in </a:t>
            </a:r>
            <a:r>
              <a:rPr lang="en-GB" sz="1250" dirty="0" err="1">
                <a:solidFill>
                  <a:schemeClr val="tx1"/>
                </a:solidFill>
                <a:latin typeface="Apthos"/>
              </a:rPr>
              <a:t>Ochten</a:t>
            </a:r>
            <a:r>
              <a:rPr lang="en-GB" sz="1250" dirty="0">
                <a:solidFill>
                  <a:schemeClr val="tx1"/>
                </a:solidFill>
                <a:latin typeface="Apthos"/>
              </a:rPr>
              <a:t> (NL)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50" dirty="0">
                <a:solidFill>
                  <a:schemeClr val="tx1"/>
                </a:solidFill>
                <a:latin typeface="Apthos"/>
              </a:rPr>
              <a:t>Largest HPP production capacity globally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EC19ABC-C12B-53FC-AB90-91F1484883C3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392363497"/>
              </p:ext>
            </p:extLst>
          </p:nvPr>
        </p:nvGraphicFramePr>
        <p:xfrm>
          <a:off x="7115175" y="4697413"/>
          <a:ext cx="4632325" cy="935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AFD906-0A63-ECDC-5FE0-DD4C9A4FD3DE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 flipV="1">
            <a:off x="7569200" y="4246563"/>
            <a:ext cx="3722688" cy="43973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56A4D11A-FD5E-371E-A817-072F410EEB0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6777038" y="5294313"/>
            <a:ext cx="4635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6B8593B7-0A8C-44A3-8537-50F35B2409B7}" type="datetime'''''''E''''''''''''B''''''''IT''''''''D''''''''A'''''''''''">
              <a:rPr lang="en-GB" altLang="en-US" sz="12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EBITDA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1" name="Tijdelijke aanduiding voor tekst 2">
            <a:extLst>
              <a:ext uri="{FF2B5EF4-FFF2-40B4-BE49-F238E27FC236}">
                <a16:creationId xmlns:a16="http://schemas.microsoft.com/office/drawing/2014/main" id="{E7E50F52-64F4-7079-8AB9-1B72B2FE9093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448549" y="5011738"/>
            <a:ext cx="241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9336FA57-5200-48D3-951F-CF77B3659A40}" type="datetime'''''''''''''9.8''''''''''''''''''''''''''''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9.8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3" name="Tijdelijke aanduiding voor tekst 2">
            <a:extLst>
              <a:ext uri="{FF2B5EF4-FFF2-40B4-BE49-F238E27FC236}">
                <a16:creationId xmlns:a16="http://schemas.microsoft.com/office/drawing/2014/main" id="{9FE79BE7-ACAD-8168-B257-CD24F7E8513E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8154987" y="4810125"/>
            <a:ext cx="31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8B559F7-C04F-44C5-81AC-966BE24DA801}" type="datetime'''''''1''''''''''''''''5''''.7''''''''''''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15.7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6" name="Tijdelijke aanduiding voor tekst 2">
            <a:extLst>
              <a:ext uri="{FF2B5EF4-FFF2-40B4-BE49-F238E27FC236}">
                <a16:creationId xmlns:a16="http://schemas.microsoft.com/office/drawing/2014/main" id="{A1FC4856-0E1F-70E7-0AD9-628306E297C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899524" y="4800600"/>
            <a:ext cx="31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60AEF9C-35FC-4D8D-B6F8-B2A01E49BD35}" type="datetime'''''''''''''''''16''''''''.''''''''0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16.0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8" name="Tijdelijke aanduiding voor tekst 2">
            <a:extLst>
              <a:ext uri="{FF2B5EF4-FFF2-40B4-BE49-F238E27FC236}">
                <a16:creationId xmlns:a16="http://schemas.microsoft.com/office/drawing/2014/main" id="{D35C6D02-FB49-8663-0B6A-299A4D252BB8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9644062" y="4697413"/>
            <a:ext cx="31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5EFCEF5-B349-4191-84A8-79EC3F83DA5F}" type="datetime'''''1''''''''9''''''.''''''''''1''''''''''''''''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19.1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0" name="Tijdelijke aanduiding voor tekst 2">
            <a:extLst>
              <a:ext uri="{FF2B5EF4-FFF2-40B4-BE49-F238E27FC236}">
                <a16:creationId xmlns:a16="http://schemas.microsoft.com/office/drawing/2014/main" id="{161564EB-D507-2063-C3EB-FD8F571AC0F1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0388599" y="4608513"/>
            <a:ext cx="31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DAB36DE7-80E9-4C6F-A605-F78747F488EA}" type="datetime'''''''''''2''''1''''''''''''''''''''''.''''''''''''7''''''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21.7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" name="Tijdelijke aanduiding voor tekst 2">
            <a:extLst>
              <a:ext uri="{FF2B5EF4-FFF2-40B4-BE49-F238E27FC236}">
                <a16:creationId xmlns:a16="http://schemas.microsoft.com/office/drawing/2014/main" id="{274333B3-862E-B3A7-EB0A-FD1F11B6E3B4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11133137" y="4572000"/>
            <a:ext cx="3190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D1A1466-64E6-4FC8-8122-2B68F051FCE8}" type="datetime'2''''2''''''''''''''''''''''''''''''''''''''.''''''''''''8'">
              <a:rPr lang="en-GB" altLang="en-US" sz="1200" smtClean="0">
                <a:latin typeface="Apthos"/>
              </a:rPr>
              <a:pPr/>
              <a:t>22.8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2" name="Tijdelijke aanduiding voor tekst 2">
            <a:extLst>
              <a:ext uri="{FF2B5EF4-FFF2-40B4-BE49-F238E27FC236}">
                <a16:creationId xmlns:a16="http://schemas.microsoft.com/office/drawing/2014/main" id="{A44921F8-8CE0-6FD2-88FF-A62D7B642024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9186863" y="4337050"/>
            <a:ext cx="485775" cy="258763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F5DE745B-7140-4358-9601-F1A3C62BFCF9}" type="datetime'''''''''''''''''''''''''''+''''''''1''''''''''''''8''%'">
              <a:rPr lang="en-GB" altLang="en-US" sz="1200" smtClean="0">
                <a:effectLst/>
                <a:latin typeface="Aptho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+18%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847FE9B1-57BD-7278-1B37-323F19A88DF8}"/>
              </a:ext>
            </a:extLst>
          </p:cNvPr>
          <p:cNvSpPr/>
          <p:nvPr/>
        </p:nvSpPr>
        <p:spPr>
          <a:xfrm>
            <a:off x="7362825" y="5672753"/>
            <a:ext cx="411956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10.4%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DA11F365-89BE-712B-F9A1-0B4E187FFA24}"/>
              </a:ext>
            </a:extLst>
          </p:cNvPr>
          <p:cNvSpPr/>
          <p:nvPr/>
        </p:nvSpPr>
        <p:spPr>
          <a:xfrm>
            <a:off x="8108842" y="5672753"/>
            <a:ext cx="410400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14.4%</a:t>
            </a: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2F69B48E-EC6D-26E1-577B-BFC3C9289078}"/>
              </a:ext>
            </a:extLst>
          </p:cNvPr>
          <p:cNvSpPr/>
          <p:nvPr/>
        </p:nvSpPr>
        <p:spPr>
          <a:xfrm>
            <a:off x="8853303" y="5672753"/>
            <a:ext cx="410400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12.4%</a:t>
            </a: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45B3AB5E-312C-8AF0-215D-617411ADCCAF}"/>
              </a:ext>
            </a:extLst>
          </p:cNvPr>
          <p:cNvSpPr/>
          <p:nvPr/>
        </p:nvSpPr>
        <p:spPr>
          <a:xfrm>
            <a:off x="9597764" y="5672753"/>
            <a:ext cx="410400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14.1%</a:t>
            </a:r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E3600EA1-CF84-4683-2E2E-52F2117D201C}"/>
              </a:ext>
            </a:extLst>
          </p:cNvPr>
          <p:cNvSpPr/>
          <p:nvPr/>
        </p:nvSpPr>
        <p:spPr>
          <a:xfrm>
            <a:off x="10342225" y="5672753"/>
            <a:ext cx="410400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15.5%</a:t>
            </a:r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B38D2E25-D1B6-437B-8252-A1EFF4CF41A5}"/>
              </a:ext>
            </a:extLst>
          </p:cNvPr>
          <p:cNvSpPr/>
          <p:nvPr/>
        </p:nvSpPr>
        <p:spPr>
          <a:xfrm>
            <a:off x="11086687" y="5672753"/>
            <a:ext cx="410400" cy="252413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  <a:latin typeface="Apthos"/>
              </a:rPr>
              <a:t>15.5%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072B8CB7-4062-8F97-2E04-AECA696A24E2}"/>
              </a:ext>
            </a:extLst>
          </p:cNvPr>
          <p:cNvSpPr txBox="1"/>
          <p:nvPr/>
        </p:nvSpPr>
        <p:spPr>
          <a:xfrm>
            <a:off x="6568687" y="5678945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b="1"/>
              <a:t>EBITDA%</a:t>
            </a:r>
            <a:endParaRPr lang="en-GB" sz="100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A4242E4-84FD-6B03-756A-193082F07E2F}"/>
              </a:ext>
            </a:extLst>
          </p:cNvPr>
          <p:cNvSpPr/>
          <p:nvPr/>
        </p:nvSpPr>
        <p:spPr>
          <a:xfrm>
            <a:off x="6115369" y="4186554"/>
            <a:ext cx="1610995" cy="493080"/>
          </a:xfrm>
          <a:prstGeom prst="wedgeRectCallout">
            <a:avLst>
              <a:gd name="adj1" fmla="val 58540"/>
              <a:gd name="adj2" fmla="val -45586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Relative strong growth ’20-’22 due to COVID, offset in the years thereafter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E752C697-C05C-1804-C9CA-BB1B1D18A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26" name="Picture 2" descr="Home - Fruity Line">
            <a:extLst>
              <a:ext uri="{FF2B5EF4-FFF2-40B4-BE49-F238E27FC236}">
                <a16:creationId xmlns:a16="http://schemas.microsoft.com/office/drawing/2014/main" id="{5C8D605A-8079-C1C8-3426-DD987DEE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5883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A6E5E9CE-CC13-E1BC-DEE1-02C5BED1C21D}"/>
              </a:ext>
            </a:extLst>
          </p:cNvPr>
          <p:cNvSpPr/>
          <p:nvPr/>
        </p:nvSpPr>
        <p:spPr>
          <a:xfrm>
            <a:off x="11291887" y="1862159"/>
            <a:ext cx="683219" cy="277792"/>
          </a:xfrm>
          <a:prstGeom prst="wedgeRectCallout">
            <a:avLst>
              <a:gd name="adj1" fmla="val -28008"/>
              <a:gd name="adj2" fmla="val 58961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  <a:latin typeface="Apthos"/>
                <a:cs typeface="Times New Roman" panose="02020603050405020304" pitchFamily="18" charset="0"/>
              </a:rPr>
              <a:t>€154M gross sales</a:t>
            </a:r>
            <a:r>
              <a:rPr lang="en-GB" sz="800" baseline="30000" dirty="0">
                <a:solidFill>
                  <a:schemeClr val="tx1"/>
                </a:solidFill>
                <a:latin typeface="Apthos"/>
                <a:cs typeface="Times New Roman" panose="02020603050405020304" pitchFamily="18" charset="0"/>
              </a:rPr>
              <a:t>1)</a:t>
            </a:r>
            <a:endParaRPr lang="en-GB" sz="800" baseline="30000" dirty="0">
              <a:solidFill>
                <a:schemeClr val="tx1"/>
              </a:solidFill>
              <a:latin typeface="Apthos"/>
            </a:endParaRPr>
          </a:p>
        </p:txBody>
      </p:sp>
    </p:spTree>
    <p:extLst>
      <p:ext uri="{BB962C8B-B14F-4D97-AF65-F5344CB8AC3E}">
        <p14:creationId xmlns:p14="http://schemas.microsoft.com/office/powerpoint/2010/main" val="265802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4D2E-0FCD-C99A-E92D-032DDF9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55B900C-DCC7-B760-BB9D-D29C7EB243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6920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8" imgW="350" imgH="350" progId="TCLayout.ActiveDocument.1">
                  <p:embed/>
                </p:oleObj>
              </mc:Choice>
              <mc:Fallback>
                <p:oleObj name="think-cell Slide" r:id="rId38" imgW="350" imgH="35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5B900C-DCC7-B760-BB9D-D29C7EB24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BBCF55B-581B-FD1A-9D49-30D440B168A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04757"/>
              </p:ext>
            </p:extLst>
          </p:nvPr>
        </p:nvGraphicFramePr>
        <p:xfrm>
          <a:off x="630238" y="1400175"/>
          <a:ext cx="1905000" cy="484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E3D0DB64-C7B7-BBA7-F346-9182DDEF02E1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44538" y="1792288"/>
            <a:ext cx="1651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ED3C56DF-D2FE-4E9F-BAE8-68691E532512}" type="datetime'''''''''N''''''''''''''''''''''L''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NL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5C95B6CE-0DCC-D6BE-0C87-3917A4647278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754063" y="2222500"/>
            <a:ext cx="1555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E5338D5D-AC7D-4CF9-8042-CEF30519E814}" type="datetime'''''''''''''''''''''''F''''''''''''R''''''''''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FR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EC44DEB3-43EB-0C25-6833-011F014D1D2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30213" y="2654300"/>
            <a:ext cx="4794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971FCF58-B411-41FC-9424-7FA516DDF6A9}" type="datetime'''''''''''''''''''N''o''''''''''''rd''i''''''''''''''cs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Nordics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8428C5F9-0B28-1745-6B2A-C049E19765D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65175" y="3086100"/>
            <a:ext cx="144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D71C749F-C523-437D-9877-14AFA74A624B}" type="datetime'''''''''''''''''''E''''''S''''''''''''''''''''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ES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192DC52A-FE5A-3067-3ECD-3A69E874DCB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725488" y="3517900"/>
            <a:ext cx="184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AEE59CEA-A06D-4EF8-B591-7EE4870916FD}" type="datetime'''''''''''''''''U''''''''''''''''''''''''''''K''''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UK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5" name="Tijdelijke aanduiding voor tekst 2">
            <a:extLst>
              <a:ext uri="{FF2B5EF4-FFF2-40B4-BE49-F238E27FC236}">
                <a16:creationId xmlns:a16="http://schemas.microsoft.com/office/drawing/2014/main" id="{3930E4A7-175F-D6D9-E713-02F3B7A9DE5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763588" y="3948113"/>
            <a:ext cx="1460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A387FDF8-AE2C-421F-91A5-D14CA67296DC}" type="datetime'''''''''P''''''''''''''''''''''''''''''''''''''L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PL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6" name="Tijdelijke aanduiding voor tekst 2">
            <a:extLst>
              <a:ext uri="{FF2B5EF4-FFF2-40B4-BE49-F238E27FC236}">
                <a16:creationId xmlns:a16="http://schemas.microsoft.com/office/drawing/2014/main" id="{2E25218C-3FA5-1E1A-C266-936E2B1CDF00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52475" y="4379913"/>
            <a:ext cx="1571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C051CB9D-F18D-4F94-B0A1-546485367098}" type="datetime'''''''''A''''''''''''''''''''''''''''''''''''''''''T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AT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7" name="Tijdelijke aanduiding voor tekst 2">
            <a:extLst>
              <a:ext uri="{FF2B5EF4-FFF2-40B4-BE49-F238E27FC236}">
                <a16:creationId xmlns:a16="http://schemas.microsoft.com/office/drawing/2014/main" id="{80C300AA-20D9-BC16-119F-C2048A1F3DA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49300" y="4811713"/>
            <a:ext cx="1603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6F370B03-20DE-4A4B-B1A8-DCC0956FE1D2}" type="datetime'''''''''''''''B''''''''''''''''''''''''''''''E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BE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39" name="Tijdelijke aanduiding voor tekst 2">
            <a:extLst>
              <a:ext uri="{FF2B5EF4-FFF2-40B4-BE49-F238E27FC236}">
                <a16:creationId xmlns:a16="http://schemas.microsoft.com/office/drawing/2014/main" id="{0EE5CB62-AFFF-78F5-9259-02F1E90CDF8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38188" y="5241925"/>
            <a:ext cx="1714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D75ED2E7-5D59-47FF-8FD0-BE7CC4325DFC}" type="datetime'''D''''''''''''''''''E''''''''''''''''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DE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1B99467B-BCC5-A13F-7DA1-576635252CCE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541338" y="5673725"/>
            <a:ext cx="3683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2725A353-4D7D-40D1-AF5E-3CF3558C056F}" type="datetime'''O''t''h''''''''''''''''''''''''''''e''''''''''''''''''''''r'">
              <a:rPr lang="en-GB" altLang="en-US" sz="12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Other</a:t>
            </a:fld>
            <a:endParaRPr lang="en-GB" sz="1200">
              <a:latin typeface="Apthos"/>
              <a:sym typeface="Apthos"/>
            </a:endParaRP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E318AFFA-AB84-3C5D-3654-FBECCF65A904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181225" y="2222500"/>
            <a:ext cx="3952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018DCEDF-DD12-4945-9C3F-EEDCB15D6E33}" type="datetime'1'''''''''''',''0''''''''''''''''''9''''''8'''''''''''''''">
              <a:rPr lang="en-GB" altLang="en-US" sz="1200" smtClean="0">
                <a:effectLst/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1,098</a:t>
            </a:fld>
            <a:endParaRPr lang="en-GB" sz="1200" dirty="0">
              <a:latin typeface="Apthos"/>
              <a:sym typeface="Apthos"/>
            </a:endParaRP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36F53D61-932C-2082-A54F-49CA6B755E28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149475" y="3517900"/>
            <a:ext cx="3952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193F5FCA-4B61-4DD4-850E-404E9C72C22F}" type="datetime'''1'''''''''''''''''''''''''',''''''''06''''''''8'''">
              <a:rPr lang="en-GB" altLang="en-US" sz="1200" smtClean="0">
                <a:effectLst/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1,068</a:t>
            </a:fld>
            <a:endParaRPr lang="en-GB" sz="1200" dirty="0">
              <a:latin typeface="Apthos"/>
              <a:sym typeface="Apthos"/>
            </a:endParaRP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9A49C31E-A07F-8177-D4D2-993D30863142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175266311"/>
              </p:ext>
            </p:extLst>
          </p:nvPr>
        </p:nvGraphicFramePr>
        <p:xfrm>
          <a:off x="2960688" y="1603375"/>
          <a:ext cx="1208087" cy="447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1"/>
          </a:graphicData>
        </a:graphic>
      </p:graphicFrame>
      <p:sp>
        <p:nvSpPr>
          <p:cNvPr id="142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4111625" y="1811338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19FBED6C-276C-43BD-8798-5359966D35A1}" type="datetime'''''''''''6''''''''''''''''''''''''7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67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3311525" y="2241550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0FE23674-BC3E-4BB3-8D66-3F921036EFEB}" type="datetime'1''6''''''''''''''''''''''''''''''''''''''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16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4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259138" y="2673350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8495BC76-38DC-4633-8E5C-A83F12E0C4D6}" type="datetime'''''''''''''''''''''''''''''''''1''2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5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211513" y="31051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9F30B329-A58D-48D8-B304-3B143D257C2E}" type="datetime'''''9''''''''''''''''''''''''''''''''''''''''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6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208338" y="35369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61DBD175-A4DA-4F84-9B19-C0F7E1C3AED5}" type="datetime'''''''''''''''''''''''''''''''''''''9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7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3205163" y="39671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E459FD12-F9FD-4449-9360-812803204973}" type="datetime'''''''''''''''''''''''''''''9''''''''''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9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8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165475" y="43989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09AF98E2-76DC-478C-B94C-E5D3AC36ED6A}" type="datetime'''''''''''''''''''''6''''''''''''''''''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6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49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155950" y="48307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4CF99633-A1E5-4CA5-AB10-942A44A3587C}" type="datetime'''''''''''''''''''''''''''''''6''''''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6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50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124200" y="52609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4E09D85A-AFEE-4BDC-B7F6-8B2A6121D3BD}" type="datetime'''''''''''''''''''''''4'''''''''''''''''''''''''''''">
              <a:rPr lang="en-GB" altLang="en-US" sz="12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4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51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316288" y="5692775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7FE8CA7F-9FCB-4F34-945A-6AE6256C81C1}" type="datetime'''''''''''''1''''''''''''''''''''''''''''''''''''''''''6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E51CA22D-953D-2701-C4F4-B0545BD56C6B}"/>
              </a:ext>
            </a:extLst>
          </p:cNvPr>
          <p:cNvSpPr/>
          <p:nvPr/>
        </p:nvSpPr>
        <p:spPr>
          <a:xfrm>
            <a:off x="4559300" y="1816311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7%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2EDB357-9C81-0133-70F5-8CF7681D4C83}"/>
              </a:ext>
            </a:extLst>
          </p:cNvPr>
          <p:cNvSpPr/>
          <p:nvPr/>
        </p:nvSpPr>
        <p:spPr>
          <a:xfrm>
            <a:off x="4559300" y="2248549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17%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5E74407-706E-EC3C-ABE0-5015F13A173E}"/>
              </a:ext>
            </a:extLst>
          </p:cNvPr>
          <p:cNvSpPr/>
          <p:nvPr/>
        </p:nvSpPr>
        <p:spPr>
          <a:xfrm>
            <a:off x="4559300" y="2680787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7%</a:t>
            </a: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B42A184D-9E76-E34C-1A03-83EE2FF5736F}"/>
              </a:ext>
            </a:extLst>
          </p:cNvPr>
          <p:cNvSpPr/>
          <p:nvPr/>
        </p:nvSpPr>
        <p:spPr>
          <a:xfrm>
            <a:off x="4559300" y="3113025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4%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B5D25B86-92C6-6C1A-37E1-C2226D51D3FB}"/>
              </a:ext>
            </a:extLst>
          </p:cNvPr>
          <p:cNvSpPr/>
          <p:nvPr/>
        </p:nvSpPr>
        <p:spPr>
          <a:xfrm>
            <a:off x="4559300" y="3545263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33%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57D8408-DB4E-EDBF-FC91-BAB134059C3A}"/>
              </a:ext>
            </a:extLst>
          </p:cNvPr>
          <p:cNvSpPr/>
          <p:nvPr/>
        </p:nvSpPr>
        <p:spPr>
          <a:xfrm>
            <a:off x="4559300" y="3977501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62%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AF8011B-FDBC-E484-0EF3-9126979B2B6F}"/>
              </a:ext>
            </a:extLst>
          </p:cNvPr>
          <p:cNvSpPr/>
          <p:nvPr/>
        </p:nvSpPr>
        <p:spPr>
          <a:xfrm>
            <a:off x="4559300" y="4409739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16%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5AF0F08-DC6B-0E2C-909F-192E15F24D82}"/>
              </a:ext>
            </a:extLst>
          </p:cNvPr>
          <p:cNvSpPr/>
          <p:nvPr/>
        </p:nvSpPr>
        <p:spPr>
          <a:xfrm>
            <a:off x="4559300" y="4841977"/>
            <a:ext cx="460375" cy="172120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chemeClr val="accent4"/>
                </a:solidFill>
                <a:latin typeface="Apthos"/>
              </a:rPr>
              <a:t>-3%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47CD49C-DBE0-2B4D-5CFF-F4B4FFF3E619}"/>
              </a:ext>
            </a:extLst>
          </p:cNvPr>
          <p:cNvSpPr/>
          <p:nvPr/>
        </p:nvSpPr>
        <p:spPr>
          <a:xfrm>
            <a:off x="4559300" y="5274215"/>
            <a:ext cx="460375" cy="172120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chemeClr val="accent4"/>
                </a:solidFill>
                <a:latin typeface="Apthos"/>
              </a:rPr>
              <a:t>-16%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B20E0A1-12E6-B9D2-4FAD-9B9D3C4AB5DB}"/>
              </a:ext>
            </a:extLst>
          </p:cNvPr>
          <p:cNvSpPr/>
          <p:nvPr/>
        </p:nvSpPr>
        <p:spPr>
          <a:xfrm>
            <a:off x="4559300" y="5706457"/>
            <a:ext cx="460375" cy="172120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24%</a:t>
            </a:r>
          </a:p>
        </p:txBody>
      </p: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70240A51-87EF-9E1B-1348-1A88A5B950AE}"/>
              </a:ext>
            </a:extLst>
          </p:cNvPr>
          <p:cNvGraphicFramePr/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648603493"/>
              </p:ext>
            </p:extLst>
          </p:nvPr>
        </p:nvGraphicFramePr>
        <p:xfrm>
          <a:off x="5451475" y="1603375"/>
          <a:ext cx="1196975" cy="447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2"/>
          </a:graphicData>
        </a:graphic>
      </p:graphicFrame>
      <p:sp>
        <p:nvSpPr>
          <p:cNvPr id="633" name="Tijdelijke aanduiding voor tekst 2">
            <a:extLst>
              <a:ext uri="{FF2B5EF4-FFF2-40B4-BE49-F238E27FC236}">
                <a16:creationId xmlns:a16="http://schemas.microsoft.com/office/drawing/2014/main" id="{D533A655-B24F-EE3D-5603-D8AA66EF3270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591300" y="1811338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9411BE5C-F701-4442-8B74-E20E77154FF9}" type="datetime'2''''''''''1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21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4" name="Tijdelijke aanduiding voor tekst 2">
            <a:extLst>
              <a:ext uri="{FF2B5EF4-FFF2-40B4-BE49-F238E27FC236}">
                <a16:creationId xmlns:a16="http://schemas.microsoft.com/office/drawing/2014/main" id="{9A28F2A8-ACCC-D0C3-8EC5-EB708787BCA2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773738" y="22415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8C4B9CEE-3AD4-4609-A7D3-CC8BC231AC22}" type="datetime'''''''''''''''''''''''''''''''''''''''''''4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5" name="Tijdelijke aanduiding voor tekst 2">
            <a:extLst>
              <a:ext uri="{FF2B5EF4-FFF2-40B4-BE49-F238E27FC236}">
                <a16:creationId xmlns:a16="http://schemas.microsoft.com/office/drawing/2014/main" id="{02193093-8E91-58AE-6055-23C22186676B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5711825" y="26733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F608A00B-B04A-44CC-A739-EA2C3E57D707}" type="datetime'''''''''''''''3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6" name="Tijdelijke aanduiding voor tekst 2">
            <a:extLst>
              <a:ext uri="{FF2B5EF4-FFF2-40B4-BE49-F238E27FC236}">
                <a16:creationId xmlns:a16="http://schemas.microsoft.com/office/drawing/2014/main" id="{35882482-C6BB-27AB-23FA-B693345D5E71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5699125" y="31051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F316CDF0-3461-4EDE-AE53-EA39C945D369}" type="datetime'3''''''''''''''''''''''''''''''''''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7" name="Tijdelijke aanduiding voor tekst 2">
            <a:extLst>
              <a:ext uri="{FF2B5EF4-FFF2-40B4-BE49-F238E27FC236}">
                <a16:creationId xmlns:a16="http://schemas.microsoft.com/office/drawing/2014/main" id="{270EF2B3-95BA-58DC-D59D-3F4256211714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5670550" y="35369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76600ACC-B40E-4FB8-A5BF-2CB3580D6219}" type="datetime'''''''''''''''''''''''''''''''''2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8" name="Tijdelijke aanduiding voor tekst 2">
            <a:extLst>
              <a:ext uri="{FF2B5EF4-FFF2-40B4-BE49-F238E27FC236}">
                <a16:creationId xmlns:a16="http://schemas.microsoft.com/office/drawing/2014/main" id="{64378DE1-A2CF-8FA5-8D44-84519C53C15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5710238" y="39671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E6D6B2AA-B565-46EE-AD8C-25D2B01173C9}" type="datetime'''''''''''''''''3''''''''''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9" name="Tijdelijke aanduiding voor tekst 2">
            <a:extLst>
              <a:ext uri="{FF2B5EF4-FFF2-40B4-BE49-F238E27FC236}">
                <a16:creationId xmlns:a16="http://schemas.microsoft.com/office/drawing/2014/main" id="{8957AC1B-7FDB-7CB1-3919-4954952551AF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5665788" y="43989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9E612FD5-63E1-4590-A3E2-B16E9CF66FB9}" type="datetime'''''''''''''''''''''''''''''''''''2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84" name="Tijdelijke aanduiding voor tekst 2">
            <a:extLst>
              <a:ext uri="{FF2B5EF4-FFF2-40B4-BE49-F238E27FC236}">
                <a16:creationId xmlns:a16="http://schemas.microsoft.com/office/drawing/2014/main" id="{68A600D7-AB33-C6D0-1692-8F2C40517897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654675" y="48307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171954BC-F869-455B-9679-DAD4C2882113}" type="datetime'''''2''''''''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85" name="Tijdelijke aanduiding voor tekst 2">
            <a:extLst>
              <a:ext uri="{FF2B5EF4-FFF2-40B4-BE49-F238E27FC236}">
                <a16:creationId xmlns:a16="http://schemas.microsoft.com/office/drawing/2014/main" id="{BBC96ACA-109F-1C5B-D079-721FCBC1D6C2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591175" y="52609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32A3D16A-2FFA-48B3-846D-DCC04E2330A9}" type="datetime'''''''''''''''''''''''''''''''''''''''''''''1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86" name="Tijdelijke aanduiding voor tekst 2">
            <a:extLst>
              <a:ext uri="{FF2B5EF4-FFF2-40B4-BE49-F238E27FC236}">
                <a16:creationId xmlns:a16="http://schemas.microsoft.com/office/drawing/2014/main" id="{3E72EACE-13C3-BD98-89A9-9103512963AB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5751513" y="56927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AE779A59-F87F-4C04-A5F5-630B71BEE9E3}" type="datetime'''''''''''''''''''''4'''''''''''''''''''''">
              <a:rPr lang="en-GB" altLang="en-US" sz="1200" smtClean="0">
                <a:latin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3D7BCDF9-3FE5-5B3F-07A7-89BBA2865072}"/>
              </a:ext>
            </a:extLst>
          </p:cNvPr>
          <p:cNvSpPr/>
          <p:nvPr/>
        </p:nvSpPr>
        <p:spPr>
          <a:xfrm>
            <a:off x="6846888" y="1796226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 dirty="0">
                <a:solidFill>
                  <a:srgbClr val="68B445"/>
                </a:solidFill>
                <a:latin typeface="Apthos"/>
              </a:rPr>
              <a:t>0%</a:t>
            </a: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4246F34-2ED3-9B58-943E-FBF0F54558C8}"/>
              </a:ext>
            </a:extLst>
          </p:cNvPr>
          <p:cNvSpPr/>
          <p:nvPr/>
        </p:nvSpPr>
        <p:spPr>
          <a:xfrm>
            <a:off x="6846888" y="2232218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11%</a:t>
            </a: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A48909C5-7E46-17A1-A9B8-AF1661FA464E}"/>
              </a:ext>
            </a:extLst>
          </p:cNvPr>
          <p:cNvSpPr/>
          <p:nvPr/>
        </p:nvSpPr>
        <p:spPr>
          <a:xfrm>
            <a:off x="6846888" y="2668210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6%</a:t>
            </a: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144CB53A-CD42-7298-AF9A-9D9EEE8144D8}"/>
              </a:ext>
            </a:extLst>
          </p:cNvPr>
          <p:cNvSpPr/>
          <p:nvPr/>
        </p:nvSpPr>
        <p:spPr>
          <a:xfrm>
            <a:off x="6846888" y="3104202"/>
            <a:ext cx="460375" cy="171317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1%</a:t>
            </a:r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6C58E80D-742F-25D8-E641-44C7D43ABC0A}"/>
              </a:ext>
            </a:extLst>
          </p:cNvPr>
          <p:cNvSpPr/>
          <p:nvPr/>
        </p:nvSpPr>
        <p:spPr>
          <a:xfrm>
            <a:off x="6846888" y="3539110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25%</a:t>
            </a:r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ECF8246F-58F0-C2FC-3640-C824D8D2B7FD}"/>
              </a:ext>
            </a:extLst>
          </p:cNvPr>
          <p:cNvSpPr/>
          <p:nvPr/>
        </p:nvSpPr>
        <p:spPr>
          <a:xfrm>
            <a:off x="6846888" y="3975102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55%</a:t>
            </a: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651235E3-2C2C-5835-21B8-1553BEF2E0E9}"/>
              </a:ext>
            </a:extLst>
          </p:cNvPr>
          <p:cNvSpPr/>
          <p:nvPr/>
        </p:nvSpPr>
        <p:spPr>
          <a:xfrm>
            <a:off x="6846888" y="4411094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rgbClr val="68B445"/>
                </a:solidFill>
                <a:latin typeface="Apthos"/>
              </a:rPr>
              <a:t>14%</a:t>
            </a: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C622CA84-D040-1A7C-6E54-40A67E03B7BA}"/>
              </a:ext>
            </a:extLst>
          </p:cNvPr>
          <p:cNvSpPr/>
          <p:nvPr/>
        </p:nvSpPr>
        <p:spPr>
          <a:xfrm>
            <a:off x="6846888" y="4847086"/>
            <a:ext cx="460375" cy="171317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chemeClr val="accent4"/>
                </a:solidFill>
                <a:latin typeface="Apthos"/>
              </a:rPr>
              <a:t>-6%</a:t>
            </a: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FFD8F8F4-DC56-47F2-DF63-3E9C5C6C4AC2}"/>
              </a:ext>
            </a:extLst>
          </p:cNvPr>
          <p:cNvSpPr/>
          <p:nvPr/>
        </p:nvSpPr>
        <p:spPr>
          <a:xfrm>
            <a:off x="6846888" y="5281994"/>
            <a:ext cx="460375" cy="172401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>
                <a:solidFill>
                  <a:schemeClr val="accent4"/>
                </a:solidFill>
                <a:latin typeface="Apthos"/>
              </a:rPr>
              <a:t>-26%</a:t>
            </a:r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93002DAA-B4AB-87F2-CFB8-7A70B9E29116}"/>
              </a:ext>
            </a:extLst>
          </p:cNvPr>
          <p:cNvSpPr/>
          <p:nvPr/>
        </p:nvSpPr>
        <p:spPr>
          <a:xfrm>
            <a:off x="6846888" y="5717986"/>
            <a:ext cx="460375" cy="172401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100" b="1" dirty="0">
                <a:solidFill>
                  <a:srgbClr val="68B445"/>
                </a:solidFill>
                <a:latin typeface="Apthos"/>
              </a:rPr>
              <a:t>21%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968FF2-9D0E-64F7-FF96-2E817A17B3B0}"/>
              </a:ext>
            </a:extLst>
          </p:cNvPr>
          <p:cNvSpPr/>
          <p:nvPr/>
        </p:nvSpPr>
        <p:spPr>
          <a:xfrm>
            <a:off x="3876675" y="1535439"/>
            <a:ext cx="1747838" cy="252000"/>
          </a:xfrm>
          <a:prstGeom prst="ellipse">
            <a:avLst/>
          </a:prstGeom>
          <a:noFill/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900">
                <a:solidFill>
                  <a:schemeClr val="tx1"/>
                </a:solidFill>
              </a:rPr>
              <a:t>’20-’25LE CAGR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BD4A12-7EC6-270D-9367-B771C6F74870}"/>
              </a:ext>
            </a:extLst>
          </p:cNvPr>
          <p:cNvSpPr/>
          <p:nvPr/>
        </p:nvSpPr>
        <p:spPr>
          <a:xfrm>
            <a:off x="6149975" y="1535439"/>
            <a:ext cx="1749425" cy="252000"/>
          </a:xfrm>
          <a:prstGeom prst="ellipse">
            <a:avLst/>
          </a:prstGeom>
          <a:noFill/>
          <a:ln w="1905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900">
                <a:solidFill>
                  <a:schemeClr val="tx1"/>
                </a:solidFill>
              </a:rPr>
              <a:t>’20-’25LE CAGR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116A566-2DB2-29C0-FDB2-C5C92378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7857"/>
              </p:ext>
            </p:extLst>
          </p:nvPr>
        </p:nvGraphicFramePr>
        <p:xfrm>
          <a:off x="295425" y="1259984"/>
          <a:ext cx="2643037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037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Chilled Juice market size</a:t>
                      </a:r>
                      <a:r>
                        <a:rPr lang="en-GB" sz="1400" b="1" baseline="30000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1)</a:t>
                      </a:r>
                      <a:r>
                        <a:rPr lang="en-GB" sz="1400" b="1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 </a:t>
                      </a:r>
                      <a:r>
                        <a:rPr lang="en-GB" sz="1400" b="0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noProof="0" dirty="0">
                          <a:solidFill>
                            <a:sysClr val="windowText" lastClr="000000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€M, ‘24)</a:t>
                      </a:r>
                      <a:endParaRPr lang="en-GB" sz="1400" b="0" noProof="0" dirty="0">
                        <a:solidFill>
                          <a:sysClr val="windowText" lastClr="000000"/>
                        </a:solidFill>
                        <a:latin typeface="Apthos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42398ED-FE7E-7609-8995-0286A73B9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07433"/>
              </p:ext>
            </p:extLst>
          </p:nvPr>
        </p:nvGraphicFramePr>
        <p:xfrm>
          <a:off x="3043238" y="1259984"/>
          <a:ext cx="2387600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pthos"/>
                        </a:rPr>
                        <a:t>FL Gross sales value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€M, ’25LE)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Apthos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B9EAC97-2BB7-0336-277F-0677F10C6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20475"/>
              </p:ext>
            </p:extLst>
          </p:nvPr>
        </p:nvGraphicFramePr>
        <p:xfrm>
          <a:off x="5534025" y="1259984"/>
          <a:ext cx="1970087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087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pthos"/>
                        </a:rPr>
                        <a:t>Sales volume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dirty="0" err="1">
                          <a:solidFill>
                            <a:schemeClr val="tx1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liters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, ’25LE)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Apthos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1584491D-2B2E-CBBA-906E-372C81E4AE44}"/>
              </a:ext>
            </a:extLst>
          </p:cNvPr>
          <p:cNvSpPr txBox="1">
            <a:spLocks/>
          </p:cNvSpPr>
          <p:nvPr/>
        </p:nvSpPr>
        <p:spPr>
          <a:xfrm>
            <a:off x="263525" y="365125"/>
            <a:ext cx="11701463" cy="7730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cap="none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FL has built a leading position in NL, whilst developing emerging, rapidly growing positions across other key European markets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0E116AD-7345-1C1C-325E-358FB8CA74AA}"/>
              </a:ext>
            </a:extLst>
          </p:cNvPr>
          <p:cNvSpPr/>
          <p:nvPr/>
        </p:nvSpPr>
        <p:spPr>
          <a:xfrm>
            <a:off x="1035780" y="5591734"/>
            <a:ext cx="607918" cy="35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en-GB" sz="1200">
                <a:solidFill>
                  <a:schemeClr val="tx1"/>
                </a:solidFill>
                <a:latin typeface="Apthos"/>
              </a:rPr>
              <a:t>NA</a:t>
            </a:r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C2F71E8E-2E6E-BE46-9D1F-C76305B6C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4B1C3-E18D-1C18-3556-DDD73D3A9FB0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Apthos"/>
              </a:rPr>
              <a:t>1) 100% Juice not from concentrate, Manufacturer Sales Value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Apthos"/>
              </a:rPr>
              <a:t>Source: FL sales data | Euromonitor data</a:t>
            </a:r>
          </a:p>
        </p:txBody>
      </p:sp>
      <p:pic>
        <p:nvPicPr>
          <p:cNvPr id="14" name="Picture 2" descr="Home - Fruity Line">
            <a:extLst>
              <a:ext uri="{FF2B5EF4-FFF2-40B4-BE49-F238E27FC236}">
                <a16:creationId xmlns:a16="http://schemas.microsoft.com/office/drawing/2014/main" id="{89A9C99A-74AC-279A-7CD1-B399B81E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5883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09AED3F-689A-DA60-BEB8-0A4E0340BA36}"/>
              </a:ext>
            </a:extLst>
          </p:cNvPr>
          <p:cNvSpPr/>
          <p:nvPr/>
        </p:nvSpPr>
        <p:spPr>
          <a:xfrm>
            <a:off x="7788276" y="1773238"/>
            <a:ext cx="4126022" cy="459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pthos"/>
              </a:rPr>
              <a:t>The NL Ultra Fresh category represents ~40–50% of the total chilled juice market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pthos"/>
              </a:rPr>
              <a:t>FL is the leading NL player, who has played a key role in maturing the Ultra Fresh category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pthos"/>
              </a:rPr>
              <a:t>In other European markets, the Ultra Fresh segment is emerging but less developed…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pthos"/>
              </a:rPr>
              <a:t>…with FL holding emerging, and rapidly growing positions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Apthos"/>
              </a:rPr>
              <a:t>These other European markets provide tremendous growth potential when the UF category would grow in accordance with NL</a:t>
            </a:r>
          </a:p>
        </p:txBody>
      </p:sp>
    </p:spTree>
    <p:extLst>
      <p:ext uri="{BB962C8B-B14F-4D97-AF65-F5344CB8AC3E}">
        <p14:creationId xmlns:p14="http://schemas.microsoft.com/office/powerpoint/2010/main" val="410513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AE02DA2-9096-7776-5612-8CDD635D4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15D25356-D2DF-950C-CFDA-FC858F56E8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5464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9" imgW="349" imgH="350" progId="TCLayout.ActiveDocument.1">
                  <p:embed/>
                </p:oleObj>
              </mc:Choice>
              <mc:Fallback>
                <p:oleObj name="think-cell Slide" r:id="rId109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D25356-D2DF-950C-CFDA-FC858F56E8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itel 1">
            <a:extLst>
              <a:ext uri="{FF2B5EF4-FFF2-40B4-BE49-F238E27FC236}">
                <a16:creationId xmlns:a16="http://schemas.microsoft.com/office/drawing/2014/main" id="{6FDFA874-DE12-B86A-4178-52F60D1D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370441"/>
            <a:ext cx="11701463" cy="773011"/>
          </a:xfrm>
        </p:spPr>
        <p:txBody>
          <a:bodyPr vert="horz">
            <a:noAutofit/>
          </a:bodyPr>
          <a:lstStyle/>
          <a:p>
            <a:r>
              <a:rPr lang="en-GB" sz="2800" cap="none" noProof="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FL is developing the UF category through a focus on retail and a broad and innovative </a:t>
            </a:r>
            <a:r>
              <a:rPr lang="en-GB" sz="280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offering across products and formats</a:t>
            </a:r>
            <a:endParaRPr lang="en-GB" sz="2800" cap="none" noProof="0" dirty="0">
              <a:solidFill>
                <a:srgbClr val="C00000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DB84A55-4641-7F94-3543-6644FA21577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4488989"/>
              </p:ext>
            </p:extLst>
          </p:nvPr>
        </p:nvGraphicFramePr>
        <p:xfrm>
          <a:off x="835025" y="2216150"/>
          <a:ext cx="2382838" cy="2192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1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FDDF4C-E864-9630-D909-86E7B16E1224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V="1">
            <a:off x="1101725" y="1717674"/>
            <a:ext cx="1847850" cy="7508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1" name="Tijdelijke aanduiding voor tekst 2">
            <a:extLst>
              <a:ext uri="{FF2B5EF4-FFF2-40B4-BE49-F238E27FC236}">
                <a16:creationId xmlns:a16="http://schemas.microsoft.com/office/drawing/2014/main" id="{57336771-8ECB-B731-C92E-3D38AA751351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019175" y="305911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136AAA3-473F-4640-8893-880FFDB5FFCC}" type="datetime'''1''''''''''''3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26" name="Tijdelijke aanduiding voor tekst 2">
            <a:extLst>
              <a:ext uri="{FF2B5EF4-FFF2-40B4-BE49-F238E27FC236}">
                <a16:creationId xmlns:a16="http://schemas.microsoft.com/office/drawing/2014/main" id="{8E7CCE4A-DEB3-7B97-CE07-BB7DC9A42B51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965200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2A24F9D7-9B99-46BE-AB67-8CA9B60B183C}" type="datetime'''''''''2''0''''''''''''''''2''''''''''''0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43" name="Tijdelijke aanduiding voor tekst 2">
            <a:extLst>
              <a:ext uri="{FF2B5EF4-FFF2-40B4-BE49-F238E27FC236}">
                <a16:creationId xmlns:a16="http://schemas.microsoft.com/office/drawing/2014/main" id="{174479F1-AE6E-A09B-21D1-8DCCA8D2D1B0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389063" y="371316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29FA64E-016B-4131-A52B-04DFEE4EFB05}" type="datetime'''''''''''''''''8''''''''''''''''''''''''''1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44" name="Tijdelijke aanduiding voor tekst 2">
            <a:extLst>
              <a:ext uri="{FF2B5EF4-FFF2-40B4-BE49-F238E27FC236}">
                <a16:creationId xmlns:a16="http://schemas.microsoft.com/office/drawing/2014/main" id="{2BD5BD89-83EA-BA44-912A-275EC6F58A3E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389063" y="30829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1D1A185-E982-4842-884F-4DAFE0DADD90}" type="datetime'''''''''''''''''''''''''''''''''''''''''''1''''''''''''4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45" name="Tijdelijke aanduiding voor tekst 2">
            <a:extLst>
              <a:ext uri="{FF2B5EF4-FFF2-40B4-BE49-F238E27FC236}">
                <a16:creationId xmlns:a16="http://schemas.microsoft.com/office/drawing/2014/main" id="{D8336811-B23A-8847-90E5-A508FA6076B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389063" y="287337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610C316-2AC3-4D83-9251-B27EF69958B4}" type="datetime'''''''''''''''''''''''''1''7''''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17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27" name="Tijdelijke aanduiding voor tekst 2">
            <a:extLst>
              <a:ext uri="{FF2B5EF4-FFF2-40B4-BE49-F238E27FC236}">
                <a16:creationId xmlns:a16="http://schemas.microsoft.com/office/drawing/2014/main" id="{74E0B135-8C94-A548-3AAB-FDF3A1DFCC6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335088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22AEC90-5AF0-4FCD-9D92-1B6F967447C6}" type="datetime'20''21''''''''''''''''''''''''''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57" name="Tijdelijke aanduiding voor tekst 2">
            <a:extLst>
              <a:ext uri="{FF2B5EF4-FFF2-40B4-BE49-F238E27FC236}">
                <a16:creationId xmlns:a16="http://schemas.microsoft.com/office/drawing/2014/main" id="{418DD355-8FAF-9E13-6C83-BD517238F0C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758950" y="36544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DB3AE4C-3131-41BB-9173-C14F74D7FE1F}" type="datetime'''''''''''''''''''''9''''0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90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58" name="Tijdelijke aanduiding voor tekst 2">
            <a:extLst>
              <a:ext uri="{FF2B5EF4-FFF2-40B4-BE49-F238E27FC236}">
                <a16:creationId xmlns:a16="http://schemas.microsoft.com/office/drawing/2014/main" id="{6930B4B5-C360-E781-2E02-7B3F962CDA1C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758950" y="290671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78FB8F0-2886-48E3-B4E1-FE0C3BF59EAD}" type="datetime'''''''''''''''''''''''2''''''''''''''''''''''3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23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59" name="Tijdelijke aanduiding voor tekst 2">
            <a:extLst>
              <a:ext uri="{FF2B5EF4-FFF2-40B4-BE49-F238E27FC236}">
                <a16:creationId xmlns:a16="http://schemas.microsoft.com/office/drawing/2014/main" id="{D4925621-CD14-58D5-C006-05A09D76EEE8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758950" y="26257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C61072F0-E2C7-4A44-B21C-0202BA87B826}" type="datetime'''2''''''''''''''''''''''''''''''0''''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28" name="Tijdelijke aanduiding voor tekst 2">
            <a:extLst>
              <a:ext uri="{FF2B5EF4-FFF2-40B4-BE49-F238E27FC236}">
                <a16:creationId xmlns:a16="http://schemas.microsoft.com/office/drawing/2014/main" id="{8A9B7824-B8DD-3340-30E7-2E0518056DD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704975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64F72E7-55C2-49EE-832F-D43ADF6A1126}" type="datetime'2''''''''''''02''''''''''''''''''''''''''''''2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12" name="Tijdelijke aanduiding voor tekst 2">
            <a:extLst>
              <a:ext uri="{FF2B5EF4-FFF2-40B4-BE49-F238E27FC236}">
                <a16:creationId xmlns:a16="http://schemas.microsoft.com/office/drawing/2014/main" id="{06856A4D-4CBD-C77A-A4C4-7E34BFF253C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127250" y="36290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7B0E3A1-8B1A-4F22-AC42-7E7EAF7CCF25}" type="datetime'''''''''''''''''''9''''''''''''''''''''4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94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13" name="Tijdelijke aanduiding voor tekst 2">
            <a:extLst>
              <a:ext uri="{FF2B5EF4-FFF2-40B4-BE49-F238E27FC236}">
                <a16:creationId xmlns:a16="http://schemas.microsoft.com/office/drawing/2014/main" id="{45F20652-8A14-2FF0-2E6A-D46332472219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127250" y="283686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E1D9A6A-7BF8-4EDF-BDE4-035487B86ECD}" type="datetime'2''''''''''''''''''''6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26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1" name="Tijdelijke aanduiding voor tekst 2">
            <a:extLst>
              <a:ext uri="{FF2B5EF4-FFF2-40B4-BE49-F238E27FC236}">
                <a16:creationId xmlns:a16="http://schemas.microsoft.com/office/drawing/2014/main" id="{BA3CE187-8759-14CF-C226-ECCD152E287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127250" y="253523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35875F4-8568-4C2D-8DE8-9BA0A408B49E}" type="datetime'''''''''2''''0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1442E1-FF4F-6EAA-E98C-D7AA4A2AB3A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2073275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C640A94C-8F2C-4B68-B214-86D31BF98E47}" type="datetime'''''2''''''''''''''0''''''2''''''''''3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4" name="Tijdelijke aanduiding voor tekst 2">
            <a:extLst>
              <a:ext uri="{FF2B5EF4-FFF2-40B4-BE49-F238E27FC236}">
                <a16:creationId xmlns:a16="http://schemas.microsoft.com/office/drawing/2014/main" id="{5C7D4E8B-0737-A77C-8489-B8BE3A905C7A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465388" y="3562350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352AB85-B5B5-4ED3-BC96-7D930584764A}" type="datetime'''''''''''''''''''''''''''''''''''''''''1''0''''''4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104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5" name="Tijdelijke aanduiding voor tekst 2">
            <a:extLst>
              <a:ext uri="{FF2B5EF4-FFF2-40B4-BE49-F238E27FC236}">
                <a16:creationId xmlns:a16="http://schemas.microsoft.com/office/drawing/2014/main" id="{919ACEB0-7179-341F-37DD-FAA52E25458F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497138" y="27019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CD47B59B-CC0F-4E5F-96EA-575470608216}" type="datetime'''''''''''''''''''''''''''''''''2''''''''''''7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27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29" name="Tijdelijke aanduiding voor tekst 2">
            <a:extLst>
              <a:ext uri="{FF2B5EF4-FFF2-40B4-BE49-F238E27FC236}">
                <a16:creationId xmlns:a16="http://schemas.microsoft.com/office/drawing/2014/main" id="{FCA35A85-A811-84D7-3DD5-3A057E0BE96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019175" y="3784600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F90B54B-B9FC-493B-B219-9D41586BA974}" type="datetime'''''''''''''''''''''''''''''''7''''''''''1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BCBE5AEF-B757-8C16-4860-D751A0C02DE4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2443163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FB900D1-9DE0-4296-9BCE-ACA0B4C74235}" type="datetime'''''2''''''0''2''''''''''''''''4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2024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9" name="Tijdelijke aanduiding voor tekst 2">
            <a:extLst>
              <a:ext uri="{FF2B5EF4-FFF2-40B4-BE49-F238E27FC236}">
                <a16:creationId xmlns:a16="http://schemas.microsoft.com/office/drawing/2014/main" id="{2C3BEB0A-20E7-C060-C011-06BC31D2008B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835275" y="3494088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04637C3B-1FF8-4A95-AF58-2762D7429294}" type="datetime'''''1''''1''''''''5'''''''''''''''''''''''''">
              <a:rPr lang="en-GB" altLang="en-US" sz="1000" b="0" smtClean="0">
                <a:latin typeface="Apthos"/>
              </a:rPr>
              <a:pPr/>
              <a:t>115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80" name="Tijdelijke aanduiding voor tekst 2">
            <a:extLst>
              <a:ext uri="{FF2B5EF4-FFF2-40B4-BE49-F238E27FC236}">
                <a16:creationId xmlns:a16="http://schemas.microsoft.com/office/drawing/2014/main" id="{DCD351A0-738C-84A9-F27B-1EAA30114924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867025" y="2571750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4D09E6B-400F-4D87-A23F-BE85FB0556A5}" type="datetime'''''''''''''2''''''''6'''''''''''''''''''''''''''''''">
              <a:rPr lang="en-GB" altLang="en-US" sz="1000" b="0" smtClean="0">
                <a:latin typeface="Apthos"/>
              </a:rPr>
              <a:pPr/>
              <a:t>26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81" name="Tijdelijke aanduiding voor tekst 2">
            <a:extLst>
              <a:ext uri="{FF2B5EF4-FFF2-40B4-BE49-F238E27FC236}">
                <a16:creationId xmlns:a16="http://schemas.microsoft.com/office/drawing/2014/main" id="{537E49E3-0929-8DF8-CDCC-0F5F66AADD31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867025" y="231298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C3519A56-0497-40D4-B513-7D285442E6B0}" type="datetime'''''''1''''''''''''''''''''''''''''''''''''''''''''''''''4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45367C9E-9B0A-BC5D-0AAB-F9015AB4D4C3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755900" y="4368800"/>
            <a:ext cx="3889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5874420-63CE-4043-BF1F-4720E7C2E138}" type="datetime'2''''''''0''2''''''''5''L''''E'''''''''''''''''''">
              <a:rPr lang="en-GB" altLang="en-US" sz="10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2025LE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42" name="Tijdelijke aanduiding voor tekst 2">
            <a:extLst>
              <a:ext uri="{FF2B5EF4-FFF2-40B4-BE49-F238E27FC236}">
                <a16:creationId xmlns:a16="http://schemas.microsoft.com/office/drawing/2014/main" id="{2A533C07-0900-7AE5-8AA8-52F4D06A92FF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592138" y="3784600"/>
            <a:ext cx="3048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0A33D793-3E2B-464F-B00A-91CCBC36307C}" type="datetime'''''''''R''''''''''''''''''''''''e''t''''''''''ai''''l'''">
              <a:rPr lang="en-GB" altLang="en-US" sz="10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Retail</a:t>
            </a:fld>
            <a:endParaRPr kumimoji="0" lang="en-GB" sz="10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43" name="Tijdelijke aanduiding voor tekst 2">
            <a:extLst>
              <a:ext uri="{FF2B5EF4-FFF2-40B4-BE49-F238E27FC236}">
                <a16:creationId xmlns:a16="http://schemas.microsoft.com/office/drawing/2014/main" id="{446A48D5-EB5D-8874-EC13-E6D846A39369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266700" y="3248025"/>
            <a:ext cx="6302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B3338137-8C82-4303-9F88-77766A433461}" type="datetime'''''Fo''''''''''''''od''''''se''''r''v''''''''''ice'''''">
              <a:rPr lang="en-GB" altLang="en-US" sz="10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Foodservice</a:t>
            </a:fld>
            <a:endParaRPr kumimoji="0" lang="en-GB" sz="10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45" name="Tijdelijke aanduiding voor tekst 2">
            <a:extLst>
              <a:ext uri="{FF2B5EF4-FFF2-40B4-BE49-F238E27FC236}">
                <a16:creationId xmlns:a16="http://schemas.microsoft.com/office/drawing/2014/main" id="{B650310D-2822-98C7-2DBD-79F91971F243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458788" y="3044825"/>
            <a:ext cx="4381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3BC2C012-10DB-4BD4-8385-A8C66285CAEC}" type="datetime'''''''''In''''''''dust''''''''''r''''''''''''y'''">
              <a:rPr lang="en-GB" altLang="en-US" sz="10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Industry</a:t>
            </a:fld>
            <a:endParaRPr kumimoji="0" lang="en-GB" sz="10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30" name="Tijdelijke aanduiding voor tekst 2">
            <a:extLst>
              <a:ext uri="{FF2B5EF4-FFF2-40B4-BE49-F238E27FC236}">
                <a16:creationId xmlns:a16="http://schemas.microsoft.com/office/drawing/2014/main" id="{1E486009-B60D-CE70-AEF6-9298B294745B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19175" y="3232150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E659EA6-0516-40DD-891A-65D62A494E36}" type="datetime'''''''''''''''''''1''''''''''''''''''''''''''''''''''''''''4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42" name="Tijdelijke aanduiding voor tekst 2">
            <a:extLst>
              <a:ext uri="{FF2B5EF4-FFF2-40B4-BE49-F238E27FC236}">
                <a16:creationId xmlns:a16="http://schemas.microsoft.com/office/drawing/2014/main" id="{485D1634-664D-A69E-3435-73670114A2A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019175" y="287178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08AE1BA-670B-44EC-BB8D-001C595255BC}" type="datetime'''''''''''''''''''''''''''''''''''''''''''9''''''''''''7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97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56" name="Tijdelijke aanduiding voor tekst 2">
            <a:extLst>
              <a:ext uri="{FF2B5EF4-FFF2-40B4-BE49-F238E27FC236}">
                <a16:creationId xmlns:a16="http://schemas.microsoft.com/office/drawing/2014/main" id="{CDFF739E-2163-4F1E-609D-B2D78D079312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1357313" y="2657475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4F25C648-8459-4EE8-9E5D-EC15AB503EE3}" type="datetime'''''''''''''''''''''''1''''''''''''''''1''''''''''3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0" name="Tijdelijke aanduiding voor tekst 2">
            <a:extLst>
              <a:ext uri="{FF2B5EF4-FFF2-40B4-BE49-F238E27FC236}">
                <a16:creationId xmlns:a16="http://schemas.microsoft.com/office/drawing/2014/main" id="{7870DD30-C137-E8AC-E807-B3D25318221D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1727200" y="2395538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889F979-6943-4197-A5C3-215CED6E5C02}" type="datetime'''''''''''''''''''''''''''''''''''1''''''3''''3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" name="Tijdelijke aanduiding voor tekst 2">
            <a:extLst>
              <a:ext uri="{FF2B5EF4-FFF2-40B4-BE49-F238E27FC236}">
                <a16:creationId xmlns:a16="http://schemas.microsoft.com/office/drawing/2014/main" id="{FA8AC5BB-405F-AF8E-573A-30FC259ED179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2095500" y="2301875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D3547875-09C9-411B-A473-70DEE034DCF4}" type="datetime'''''''''''''''1''''''''''''''''''''''''''''4''0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140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3" name="Tijdelijke aanduiding voor tekst 2">
            <a:extLst>
              <a:ext uri="{FF2B5EF4-FFF2-40B4-BE49-F238E27FC236}">
                <a16:creationId xmlns:a16="http://schemas.microsoft.com/office/drawing/2014/main" id="{CB5BFE2F-857A-9D12-9AAE-B3D4A977FE7D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2465388" y="2217738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750E32C5-4A06-437B-89DF-95284629DE2D}" type="datetime'''''''''''''''''''''''''''''''''''1''''''''''''''4''''7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147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8" name="Tijdelijke aanduiding voor tekst 2">
            <a:extLst>
              <a:ext uri="{FF2B5EF4-FFF2-40B4-BE49-F238E27FC236}">
                <a16:creationId xmlns:a16="http://schemas.microsoft.com/office/drawing/2014/main" id="{D1D3B18C-8B60-4FDA-B934-CD856793D7CD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2835275" y="2120900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1A01035-E40A-4A33-8B0B-4E49D582382E}" type="datetime'''''''''1''''5''''''''''''''''''4'''''''''''">
              <a:rPr lang="en-GB" altLang="en-US" sz="1000" smtClean="0">
                <a:latin typeface="Apthos"/>
              </a:rPr>
              <a:pPr/>
              <a:t>154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76" name="Tijdelijke aanduiding voor tekst 2">
            <a:extLst>
              <a:ext uri="{FF2B5EF4-FFF2-40B4-BE49-F238E27FC236}">
                <a16:creationId xmlns:a16="http://schemas.microsoft.com/office/drawing/2014/main" id="{C8295E63-8DA7-70F7-AC54-6F083F90845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2497138" y="24225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5F50201-1D31-4FC9-BAF1-F0C171F41ACB}" type="datetime'''''''''''''''''''''''''''''16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5E9C0AC4-FB07-60BD-DF0D-474262308D09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1824038" y="1984375"/>
            <a:ext cx="404813" cy="21590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9FB723AF-94F5-4197-9B04-740FC91B9624}" type="datetime'''+''''''''''1''''''''''''''''''''''''''''''0''''''%'''''''">
              <a:rPr lang="en-GB" altLang="en-US" sz="1000" smtClean="0"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+10%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cxnSp>
        <p:nvCxnSpPr>
          <p:cNvPr id="675" name="Straight Connector 674">
            <a:extLst>
              <a:ext uri="{FF2B5EF4-FFF2-40B4-BE49-F238E27FC236}">
                <a16:creationId xmlns:a16="http://schemas.microsoft.com/office/drawing/2014/main" id="{07F18D1D-1B9E-15B9-6EF6-1A969EB03DD5}"/>
              </a:ext>
            </a:extLst>
          </p:cNvPr>
          <p:cNvCxnSpPr>
            <a:cxnSpLocks/>
          </p:cNvCxnSpPr>
          <p:nvPr/>
        </p:nvCxnSpPr>
        <p:spPr>
          <a:xfrm flipV="1">
            <a:off x="4136824" y="1244368"/>
            <a:ext cx="0" cy="486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Rectangle 566">
            <a:extLst>
              <a:ext uri="{FF2B5EF4-FFF2-40B4-BE49-F238E27FC236}">
                <a16:creationId xmlns:a16="http://schemas.microsoft.com/office/drawing/2014/main" id="{598127E5-D1A0-C73F-9294-8074CEBCB28B}"/>
              </a:ext>
            </a:extLst>
          </p:cNvPr>
          <p:cNvSpPr/>
          <p:nvPr/>
        </p:nvSpPr>
        <p:spPr>
          <a:xfrm>
            <a:off x="312085" y="4619625"/>
            <a:ext cx="3731929" cy="1438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To grow the UF category, FL collaborates with foodservice to introduce UF to on-the-go shoppers and with retailers to for repeated shopper exposure and engagement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FL customer intimacy model with retailers allows it to co-create the category and maintain category relevance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BEE380E-064E-9BF7-C14E-534673FE77C3}"/>
              </a:ext>
            </a:extLst>
          </p:cNvPr>
          <p:cNvGraphicFramePr/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666282006"/>
              </p:ext>
            </p:extLst>
          </p:nvPr>
        </p:nvGraphicFramePr>
        <p:xfrm>
          <a:off x="4618038" y="2216150"/>
          <a:ext cx="2616200" cy="2192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2"/>
          </a:graphicData>
        </a:graphic>
      </p:graphicFrame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5F53FA32-CE19-FC40-2323-089F548C614A}"/>
              </a:ext>
            </a:extLst>
          </p:cNvPr>
          <p:cNvCxnSpPr>
            <a:cxnSpLocks/>
          </p:cNvCxnSpPr>
          <p:nvPr>
            <p:custDataLst>
              <p:tags r:id="rId39"/>
            </p:custDataLst>
          </p:nvPr>
        </p:nvCxnSpPr>
        <p:spPr bwMode="auto">
          <a:xfrm flipV="1">
            <a:off x="4903788" y="1717674"/>
            <a:ext cx="2043113" cy="7508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EA2081-C07B-4A5B-CACA-DC26470B6E96}"/>
              </a:ext>
            </a:extLst>
          </p:cNvPr>
          <p:cNvCxnSpPr/>
          <p:nvPr>
            <p:custDataLst>
              <p:tags r:id="rId40"/>
            </p:custDataLst>
          </p:nvPr>
        </p:nvCxnSpPr>
        <p:spPr bwMode="auto">
          <a:xfrm flipV="1">
            <a:off x="4714874" y="3140075"/>
            <a:ext cx="63500" cy="666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A4B3CB-CAC3-F43D-8119-9DE6F850DF1B}"/>
              </a:ext>
            </a:extLst>
          </p:cNvPr>
          <p:cNvCxnSpPr/>
          <p:nvPr>
            <p:custDataLst>
              <p:tags r:id="rId41"/>
            </p:custDataLst>
          </p:nvPr>
        </p:nvCxnSpPr>
        <p:spPr bwMode="auto">
          <a:xfrm>
            <a:off x="4714874" y="3003550"/>
            <a:ext cx="63500" cy="666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8" name="Tijdelijke aanduiding voor tekst 2">
            <a:extLst>
              <a:ext uri="{FF2B5EF4-FFF2-40B4-BE49-F238E27FC236}">
                <a16:creationId xmlns:a16="http://schemas.microsoft.com/office/drawing/2014/main" id="{E121F108-AFBA-BB38-954A-4C67C991A40A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230813" y="37814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34877B1-8F82-415A-903B-A7159489A096}" type="datetime'''''''''''''''''''''''''''''71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09" name="Tijdelijke aanduiding voor tekst 2">
            <a:extLst>
              <a:ext uri="{FF2B5EF4-FFF2-40B4-BE49-F238E27FC236}">
                <a16:creationId xmlns:a16="http://schemas.microsoft.com/office/drawing/2014/main" id="{BD99B532-BEF1-76E4-418E-35627FBC9FCA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5230813" y="31337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29C65BA5-F5DA-4DC6-B87C-E26B847CA7BA}" type="datetime'2''''7''''''''''''''''''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27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0" name="Tijdelijke aanduiding voor tekst 2">
            <a:extLst>
              <a:ext uri="{FF2B5EF4-FFF2-40B4-BE49-F238E27FC236}">
                <a16:creationId xmlns:a16="http://schemas.microsoft.com/office/drawing/2014/main" id="{C06C8551-79B5-3C05-F4FF-75BD85F703DB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230813" y="288766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DAC5FB2-693A-4DFC-B8F8-F05E7A05B390}" type="datetime'''''1''''''''''''''''''''''''''''''''''''''0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1" name="Tijdelijke aanduiding voor tekst 2">
            <a:extLst>
              <a:ext uri="{FF2B5EF4-FFF2-40B4-BE49-F238E27FC236}">
                <a16:creationId xmlns:a16="http://schemas.microsoft.com/office/drawing/2014/main" id="{D7C8C1C8-8F30-9789-38EC-C76DC045D345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5176838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2A2E5F05-7517-4DAA-86D8-C7BE6A6B28F1}" type="datetime'''''''''''2''''''''0''2''''''''1''''''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2" name="Tijdelijke aanduiding voor tekst 2">
            <a:extLst>
              <a:ext uri="{FF2B5EF4-FFF2-40B4-BE49-F238E27FC236}">
                <a16:creationId xmlns:a16="http://schemas.microsoft.com/office/drawing/2014/main" id="{4A95AE75-D037-55ED-750B-C11CFB3F57FC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5638800" y="37052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A206C34-796C-473A-837B-05AD32490AC5}" type="datetime'''''''''''''8''''''''''''''''''''''''''''''''''3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83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3" name="Tijdelijke aanduiding voor tekst 2">
            <a:extLst>
              <a:ext uri="{FF2B5EF4-FFF2-40B4-BE49-F238E27FC236}">
                <a16:creationId xmlns:a16="http://schemas.microsoft.com/office/drawing/2014/main" id="{11AB28BE-2873-7D58-9C3A-5CC286C8BE07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5638800" y="29559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CD6B329-4299-4DF4-B63A-490C0A5D6463}" type="datetime'''''''''''''''''''''''''''''''''''''''''''''3''1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4" name="Tijdelijke aanduiding voor tekst 2">
            <a:extLst>
              <a:ext uri="{FF2B5EF4-FFF2-40B4-BE49-F238E27FC236}">
                <a16:creationId xmlns:a16="http://schemas.microsoft.com/office/drawing/2014/main" id="{446D5AA3-E9E6-5367-302B-2EE8A4B075F4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5638800" y="265271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49E1644-E0ED-435F-97DD-1BFD235DEDFF}" type="datetime'''''''''''''''1''''''''''''''''''''5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15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15" name="Tijdelijke aanduiding voor tekst 2">
            <a:extLst>
              <a:ext uri="{FF2B5EF4-FFF2-40B4-BE49-F238E27FC236}">
                <a16:creationId xmlns:a16="http://schemas.microsoft.com/office/drawing/2014/main" id="{67C67411-CEAA-ED0B-F234-D8846348020D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5584825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08D857A-7281-424C-B65A-5D76B0B176FD}" type="datetime'''2''''0''''''''''2''''2''''''''''''''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1" name="Tijdelijke aanduiding voor tekst 2">
            <a:extLst>
              <a:ext uri="{FF2B5EF4-FFF2-40B4-BE49-F238E27FC236}">
                <a16:creationId xmlns:a16="http://schemas.microsoft.com/office/drawing/2014/main" id="{48F4F432-4278-3F41-CCB4-271123FA4F58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6046788" y="367188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993304F-8B6E-4E49-9430-270C58A0827C}" type="datetime'''8''''''''''''8''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88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2" name="Tijdelijke aanduiding voor tekst 2">
            <a:extLst>
              <a:ext uri="{FF2B5EF4-FFF2-40B4-BE49-F238E27FC236}">
                <a16:creationId xmlns:a16="http://schemas.microsoft.com/office/drawing/2014/main" id="{992CA23E-5894-EC8F-5A5A-5BC1BEE74F46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6046788" y="288131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313E682-09E7-4640-835E-6F067629D9E4}" type="datetime'''''''''''32''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32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3" name="Tijdelijke aanduiding voor tekst 2">
            <a:extLst>
              <a:ext uri="{FF2B5EF4-FFF2-40B4-BE49-F238E27FC236}">
                <a16:creationId xmlns:a16="http://schemas.microsoft.com/office/drawing/2014/main" id="{7DDC3015-A0B8-E7C5-DF1A-430100C3422A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6046788" y="2563813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AF412BC-62D8-40AB-8DAD-6D17457AB6D8}" type="datetime'''''''''''''''''''''''''''''''''1''6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16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7" name="Tijdelijke aanduiding voor tekst 2">
            <a:extLst>
              <a:ext uri="{FF2B5EF4-FFF2-40B4-BE49-F238E27FC236}">
                <a16:creationId xmlns:a16="http://schemas.microsoft.com/office/drawing/2014/main" id="{12CEA8CD-AF73-4A40-8D26-AE0F261D98E7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5992813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E364232-BD8C-4741-B2B9-123AAC12AB5C}" type="datetime'''''''2''''0''''''2''''''''3''''''''''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5" name="Tijdelijke aanduiding voor tekst 2">
            <a:extLst>
              <a:ext uri="{FF2B5EF4-FFF2-40B4-BE49-F238E27FC236}">
                <a16:creationId xmlns:a16="http://schemas.microsoft.com/office/drawing/2014/main" id="{1EBB2E15-5530-4C30-0302-504C35CBD13C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6456363" y="364807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6E6203D-5D21-4635-8357-427AC4CFA5B1}" type="datetime'''''''''''9''''''''''''''1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6" name="Tijdelijke aanduiding voor tekst 2">
            <a:extLst>
              <a:ext uri="{FF2B5EF4-FFF2-40B4-BE49-F238E27FC236}">
                <a16:creationId xmlns:a16="http://schemas.microsoft.com/office/drawing/2014/main" id="{C3034212-BAE6-4F41-1F1E-6CE65C85EC47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6456363" y="28162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F0E7633-74B7-42F3-98CC-DFA4816F3F0D}" type="datetime'''''''''''''''''''3''''''''''''''''''''''''''5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35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7" name="Tijdelijke aanduiding voor tekst 2">
            <a:extLst>
              <a:ext uri="{FF2B5EF4-FFF2-40B4-BE49-F238E27FC236}">
                <a16:creationId xmlns:a16="http://schemas.microsoft.com/office/drawing/2014/main" id="{E69C33F5-3E46-61B8-F0F3-D4FB49516BC9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6456363" y="24606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08FD8F6-CEFF-478E-A51D-DD29296D701C}" type="datetime'''''''''''''''1''''9''''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19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5" name="Tijdelijke aanduiding voor tekst 2">
            <a:extLst>
              <a:ext uri="{FF2B5EF4-FFF2-40B4-BE49-F238E27FC236}">
                <a16:creationId xmlns:a16="http://schemas.microsoft.com/office/drawing/2014/main" id="{D0398B9D-ADA2-5AE3-F81B-F5645878C587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4821238" y="38449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25EB0D69-0E64-41E5-9A6E-A98C631D2081}" type="datetime'''''''''''''''6''''''''''''''''''''''''''1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61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9" name="Tijdelijke aanduiding voor tekst 2">
            <a:extLst>
              <a:ext uri="{FF2B5EF4-FFF2-40B4-BE49-F238E27FC236}">
                <a16:creationId xmlns:a16="http://schemas.microsoft.com/office/drawing/2014/main" id="{20DA3F7B-A5F2-06C5-4848-E14225F28837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6864350" y="3657600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88896E7-597A-4E79-8CAD-F7ACE9CE06D1}" type="datetime'9''''''''''''''''0'''''''''''''''''''''''''">
              <a:rPr lang="en-GB" altLang="en-US" sz="1000" b="0" smtClean="0">
                <a:latin typeface="Apthos"/>
              </a:rPr>
              <a:pPr/>
              <a:t>90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10" name="Tijdelijke aanduiding voor tekst 2">
            <a:extLst>
              <a:ext uri="{FF2B5EF4-FFF2-40B4-BE49-F238E27FC236}">
                <a16:creationId xmlns:a16="http://schemas.microsoft.com/office/drawing/2014/main" id="{4350AE94-DB8E-427F-1184-C399DD7D9880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6864350" y="282098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B75BF1C-1EF3-43DD-9967-9EDC5CE81E50}" type="datetime'3''''''''''''''7''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37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11" name="Tijdelijke aanduiding voor tekst 2">
            <a:extLst>
              <a:ext uri="{FF2B5EF4-FFF2-40B4-BE49-F238E27FC236}">
                <a16:creationId xmlns:a16="http://schemas.microsoft.com/office/drawing/2014/main" id="{754B72DB-BF4D-237E-3B86-534B570D0367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6864350" y="2409825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E4FBA32-A975-41C8-B42E-711424E6389B}" type="datetime'2''''''''5''''''''''''''''''''''''''''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25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9" name="Tijdelijke aanduiding voor tekst 2">
            <a:extLst>
              <a:ext uri="{FF2B5EF4-FFF2-40B4-BE49-F238E27FC236}">
                <a16:creationId xmlns:a16="http://schemas.microsoft.com/office/drawing/2014/main" id="{262C88CE-F702-DC81-D8F7-36BC8A89F892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6753225" y="4368800"/>
            <a:ext cx="3889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11422C1-B9F9-40CC-A395-483DA2AC2750}" type="datetime'''''''''''''''''20''''''''''2''5''''''''LE'''''''''''''''''">
              <a:rPr lang="en-GB" altLang="en-US" sz="10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2025LE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14687123-AB21-4BF3-5C31-DEAC8BE682B9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4432300" y="3844925"/>
            <a:ext cx="2571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158BEAC1-5AA3-4B71-96D2-65AF7FA899C0}" type="datetime'J''''''''''''''''''''''''''''''''''''''''ui''''c''e'">
              <a:rPr lang="en-GB" altLang="en-US" sz="10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Juice</a:t>
            </a:fld>
            <a:endParaRPr lang="en-GB" sz="1000">
              <a:latin typeface="Apthos"/>
              <a:sym typeface="Apthos"/>
            </a:endParaRP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48DD32D2-EEA9-E13B-EA4C-B11BF17B6BD3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4181475" y="3333750"/>
            <a:ext cx="508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B92B5A86-A3C4-4ED0-80C5-CF18B96A70AA}" type="datetime'''''''Sm''''''''oot''''h''''''''''''i''''''''e'''''''''">
              <a:rPr lang="en-GB" altLang="en-US" sz="10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Smoothie</a:t>
            </a:fld>
            <a:endParaRPr lang="en-GB" sz="1000">
              <a:latin typeface="Apthos"/>
              <a:sym typeface="Apthos"/>
            </a:endParaRPr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87072C3-E0B4-FF5D-737F-01682F972432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4397375" y="3130550"/>
            <a:ext cx="292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A7F3532F-DCD4-4760-9B6A-56FFEA66A7E3}" type="datetime'S''''''''''''''h''''o''''''''''''''''''t''''''s'''''''''''''">
              <a:rPr lang="en-GB" altLang="en-US" sz="10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Shots</a:t>
            </a:fld>
            <a:endParaRPr lang="en-GB" sz="1000">
              <a:latin typeface="Apthos"/>
              <a:sym typeface="Apthos"/>
            </a:endParaRPr>
          </a:p>
        </p:txBody>
      </p:sp>
      <p:sp>
        <p:nvSpPr>
          <p:cNvPr id="605" name="Tijdelijke aanduiding voor tekst 2">
            <a:extLst>
              <a:ext uri="{FF2B5EF4-FFF2-40B4-BE49-F238E27FC236}">
                <a16:creationId xmlns:a16="http://schemas.microsoft.com/office/drawing/2014/main" id="{B26AEE38-A7C2-AFE7-40EA-576E2401655E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4821238" y="3276600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A445DF41-DC94-44C7-B8EF-4675C6201B04}" type="datetime'2''''''''''''''''''''5'''''''''''''''''''''''">
              <a:rPr lang="en-GB" altLang="en-US" sz="1000" b="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25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22744A6B-6A8D-DCC8-51DC-B9E56CC29C1B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4340225" y="2927350"/>
            <a:ext cx="3492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</a:pPr>
            <a:fld id="{11436D97-96F6-42B4-BBCC-75955684BB40}" type="datetime'''''''''''''''''O''t''''''''''''''''''''''h''er'">
              <a:rPr lang="en-GB" altLang="en-US" sz="1000" smtClean="0">
                <a:effectLst/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</a:pPr>
              <a:t>Other</a:t>
            </a:fld>
            <a:r>
              <a:rPr lang="en-GB" altLang="en-US" sz="1000" baseline="30000">
                <a:effectLst/>
                <a:latin typeface="Apthos"/>
                <a:sym typeface="Apthos"/>
              </a:rPr>
              <a:t>1</a:t>
            </a:r>
            <a:endParaRPr lang="en-GB" sz="1000">
              <a:latin typeface="Apthos"/>
              <a:sym typeface="Apthos"/>
            </a:endParaRPr>
          </a:p>
        </p:txBody>
      </p:sp>
      <p:sp>
        <p:nvSpPr>
          <p:cNvPr id="606" name="Tijdelijke aanduiding voor tekst 2">
            <a:extLst>
              <a:ext uri="{FF2B5EF4-FFF2-40B4-BE49-F238E27FC236}">
                <a16:creationId xmlns:a16="http://schemas.microsoft.com/office/drawing/2014/main" id="{2DB24BC1-4656-AF1B-679C-BE6D830E5478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4854575" y="3063875"/>
            <a:ext cx="100013" cy="152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45FA588-A3CB-4294-B6EB-C7C39FB780C3}" type="datetime'''''''''''''''7'''''''''''''''''''''''''''''''''">
              <a:rPr lang="en-GB" altLang="en-US" sz="1000" b="0" smtClean="0">
                <a:solidFill>
                  <a:schemeClr val="bg1"/>
                </a:solidFill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07" name="Tijdelijke aanduiding voor tekst 2">
            <a:extLst>
              <a:ext uri="{FF2B5EF4-FFF2-40B4-BE49-F238E27FC236}">
                <a16:creationId xmlns:a16="http://schemas.microsoft.com/office/drawing/2014/main" id="{B59BFC68-AFB9-A96A-9FA3-9A508320507E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4767263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7CE1461-8661-4DCF-93FD-20DDB61C0195}" type="datetime'''''''''''''''''''''2''''''''''''''''''''02''''''''''0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4" name="Tijdelijke aanduiding voor tekst 2">
            <a:extLst>
              <a:ext uri="{FF2B5EF4-FFF2-40B4-BE49-F238E27FC236}">
                <a16:creationId xmlns:a16="http://schemas.microsoft.com/office/drawing/2014/main" id="{EF85DAC1-C095-C9D5-6C76-C3633E8B2208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gray">
          <a:xfrm>
            <a:off x="4821238" y="2871788"/>
            <a:ext cx="1651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68877D94-EA28-4155-85F8-029B675FB11A}" type="datetime'''''''''''''9''''''''''''''''''''''''''''''''''''''''7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97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3" name="Tijdelijke aanduiding voor tekst 2">
            <a:extLst>
              <a:ext uri="{FF2B5EF4-FFF2-40B4-BE49-F238E27FC236}">
                <a16:creationId xmlns:a16="http://schemas.microsoft.com/office/drawing/2014/main" id="{7156023B-5E27-6063-5A48-391BE2CF90A9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gray">
          <a:xfrm>
            <a:off x="5199063" y="2657475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570CACA0-DEBA-45C8-A9DE-29FE14989EB3}" type="datetime'''''''1''''1''3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113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6" name="Tijdelijke aanduiding voor tekst 2">
            <a:extLst>
              <a:ext uri="{FF2B5EF4-FFF2-40B4-BE49-F238E27FC236}">
                <a16:creationId xmlns:a16="http://schemas.microsoft.com/office/drawing/2014/main" id="{432DF668-295E-7767-827C-D959D51531F8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gray">
          <a:xfrm>
            <a:off x="5607050" y="2395538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0730BA1-30EE-435A-BC9F-C02ED3E85C2A}" type="datetime'''''''''''''''''''''''''''''''''''1''''''3''''''''''''''3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133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0" name="Tijdelijke aanduiding voor tekst 2">
            <a:extLst>
              <a:ext uri="{FF2B5EF4-FFF2-40B4-BE49-F238E27FC236}">
                <a16:creationId xmlns:a16="http://schemas.microsoft.com/office/drawing/2014/main" id="{577DBF9C-BD28-675E-F301-8D3F4ED2745B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gray">
          <a:xfrm>
            <a:off x="6015038" y="2301875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B8CB6433-EE0B-4E59-8DCE-EA6D2CCC5A01}" type="datetime'''''''''''''''''''1''4''''''''''''''''''0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140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4" name="Tijdelijke aanduiding voor tekst 2">
            <a:extLst>
              <a:ext uri="{FF2B5EF4-FFF2-40B4-BE49-F238E27FC236}">
                <a16:creationId xmlns:a16="http://schemas.microsoft.com/office/drawing/2014/main" id="{F7BAB61E-5EFF-9299-FFE9-B9B66920647E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gray">
          <a:xfrm>
            <a:off x="6424613" y="2217738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994400F1-DDD6-4126-8C6A-528AFB5DAC08}" type="datetime'''''''''''''''''''''''''''''''''1''''''''4''''7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147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8" name="Tijdelijke aanduiding voor tekst 2">
            <a:extLst>
              <a:ext uri="{FF2B5EF4-FFF2-40B4-BE49-F238E27FC236}">
                <a16:creationId xmlns:a16="http://schemas.microsoft.com/office/drawing/2014/main" id="{FA3EB5FE-1F21-3E9E-C8DE-575961A9CB36}"/>
              </a:ext>
            </a:extLst>
          </p:cNvPr>
          <p:cNvSpPr>
            <a:spLocks noGrp="1"/>
          </p:cNvSpPr>
          <p:nvPr>
            <p:custDataLst>
              <p:tags r:id="rId74"/>
            </p:custDataLst>
          </p:nvPr>
        </p:nvSpPr>
        <p:spPr bwMode="gray">
          <a:xfrm>
            <a:off x="6832600" y="2120900"/>
            <a:ext cx="2301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7463" tIns="0" rIns="17463" bIns="0" rtlCol="0" anchor="b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E441C4AB-9D3E-4A9B-B099-958A4C178110}" type="datetime'''''1''''''5''''''''''''''''4'''''''''">
              <a:rPr lang="en-GB" altLang="en-US" sz="1000" smtClean="0">
                <a:latin typeface="Apthos"/>
              </a:rPr>
              <a:pPr/>
              <a:t>154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98" name="Tijdelijke aanduiding voor tekst 2">
            <a:extLst>
              <a:ext uri="{FF2B5EF4-FFF2-40B4-BE49-F238E27FC236}">
                <a16:creationId xmlns:a16="http://schemas.microsoft.com/office/drawing/2014/main" id="{9CBD8AEB-C27D-402F-D728-BEFEB25D1F66}"/>
              </a:ext>
            </a:extLst>
          </p:cNvPr>
          <p:cNvSpPr>
            <a:spLocks noGrp="1"/>
          </p:cNvSpPr>
          <p:nvPr>
            <p:custDataLst>
              <p:tags r:id="rId75"/>
            </p:custDataLst>
          </p:nvPr>
        </p:nvSpPr>
        <p:spPr bwMode="auto">
          <a:xfrm>
            <a:off x="6402388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9C0A213-F783-4B79-865A-491AD6CD034B}" type="datetime'2''''''''''''''''''''''0''''''''''''''''''2''''''4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2024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12" name="Tijdelijke aanduiding voor tekst 2">
            <a:extLst>
              <a:ext uri="{FF2B5EF4-FFF2-40B4-BE49-F238E27FC236}">
                <a16:creationId xmlns:a16="http://schemas.microsoft.com/office/drawing/2014/main" id="{8C4B94BA-FFC4-A48E-1A4F-8A53DCA57D37}"/>
              </a:ext>
            </a:extLst>
          </p:cNvPr>
          <p:cNvSpPr>
            <a:spLocks noGrp="1"/>
          </p:cNvSpPr>
          <p:nvPr>
            <p:custDataLst>
              <p:tags r:id="rId76"/>
            </p:custDataLst>
          </p:nvPr>
        </p:nvSpPr>
        <p:spPr bwMode="auto">
          <a:xfrm>
            <a:off x="5722938" y="1984375"/>
            <a:ext cx="404813" cy="21590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79448C11-84A9-4E18-8FB8-5628DD0596BA}" type="datetime'''''''''''''''''+''''''''''''''''''1''''''''''''''''''''''0%'">
              <a:rPr lang="en-GB" altLang="en-US" sz="1000" smtClean="0"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+10%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4E4EC7E3-FCA9-DEE8-B210-1F98703C59CC}"/>
              </a:ext>
            </a:extLst>
          </p:cNvPr>
          <p:cNvCxnSpPr/>
          <p:nvPr>
            <p:custDataLst>
              <p:tags r:id="rId77"/>
            </p:custDataLst>
          </p:nvPr>
        </p:nvCxnSpPr>
        <p:spPr bwMode="auto">
          <a:xfrm>
            <a:off x="9245600" y="2487613"/>
            <a:ext cx="180975" cy="396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8BE3DEE6-EB0E-5FA0-8024-45BC805585B8}"/>
              </a:ext>
            </a:extLst>
          </p:cNvPr>
          <p:cNvCxnSpPr/>
          <p:nvPr>
            <p:custDataLst>
              <p:tags r:id="rId78"/>
            </p:custDataLst>
          </p:nvPr>
        </p:nvCxnSpPr>
        <p:spPr bwMode="auto">
          <a:xfrm>
            <a:off x="9655175" y="2527300"/>
            <a:ext cx="180975" cy="492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72E53029-CF72-9F7A-66AF-D8A918B86B20}"/>
              </a:ext>
            </a:extLst>
          </p:cNvPr>
          <p:cNvCxnSpPr/>
          <p:nvPr>
            <p:custDataLst>
              <p:tags r:id="rId79"/>
            </p:custDataLst>
          </p:nvPr>
        </p:nvCxnSpPr>
        <p:spPr bwMode="auto">
          <a:xfrm>
            <a:off x="10064750" y="2576513"/>
            <a:ext cx="180975" cy="4286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ADA3D97-8528-22E1-0F0B-A95A7C59C11D}"/>
              </a:ext>
            </a:extLst>
          </p:cNvPr>
          <p:cNvCxnSpPr/>
          <p:nvPr>
            <p:custDataLst>
              <p:tags r:id="rId80"/>
            </p:custDataLst>
          </p:nvPr>
        </p:nvCxnSpPr>
        <p:spPr bwMode="auto">
          <a:xfrm>
            <a:off x="10472738" y="2619375"/>
            <a:ext cx="180975" cy="4286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5A46A2D-762B-2F70-B777-39AF9DBA5CD1}"/>
              </a:ext>
            </a:extLst>
          </p:cNvPr>
          <p:cNvCxnSpPr>
            <a:cxnSpLocks/>
          </p:cNvCxnSpPr>
          <p:nvPr>
            <p:custDataLst>
              <p:tags r:id="rId81"/>
            </p:custDataLst>
          </p:nvPr>
        </p:nvCxnSpPr>
        <p:spPr bwMode="auto">
          <a:xfrm>
            <a:off x="10882313" y="2662238"/>
            <a:ext cx="180975" cy="6350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54C0499-2BB5-8E19-03C6-40BB3FE52826}"/>
              </a:ext>
            </a:extLst>
          </p:cNvPr>
          <p:cNvGraphicFramePr/>
          <p:nvPr>
            <p:custDataLst>
              <p:tags r:id="rId82"/>
            </p:custDataLst>
            <p:extLst>
              <p:ext uri="{D42A27DB-BD31-4B8C-83A1-F6EECF244321}">
                <p14:modId xmlns:p14="http://schemas.microsoft.com/office/powerpoint/2010/main" val="2705680417"/>
              </p:ext>
            </p:extLst>
          </p:nvPr>
        </p:nvGraphicFramePr>
        <p:xfrm>
          <a:off x="8843963" y="1768475"/>
          <a:ext cx="2620962" cy="2782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3"/>
          </a:graphicData>
        </a:graphic>
      </p:graphicFrame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A77C9A1A-2BEC-F375-7F5E-844614DFCDDC}"/>
              </a:ext>
            </a:extLst>
          </p:cNvPr>
          <p:cNvCxnSpPr/>
          <p:nvPr>
            <p:custDataLst>
              <p:tags r:id="rId83"/>
            </p:custDataLst>
          </p:nvPr>
        </p:nvCxnSpPr>
        <p:spPr bwMode="gray">
          <a:xfrm flipH="1">
            <a:off x="11342688" y="1993900"/>
            <a:ext cx="203200" cy="0"/>
          </a:xfrm>
          <a:prstGeom prst="line">
            <a:avLst/>
          </a:prstGeom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2E337A1-619E-E154-9FCF-63ADA156E55F}"/>
              </a:ext>
            </a:extLst>
          </p:cNvPr>
          <p:cNvCxnSpPr/>
          <p:nvPr>
            <p:custDataLst>
              <p:tags r:id="rId84"/>
            </p:custDataLst>
          </p:nvPr>
        </p:nvCxnSpPr>
        <p:spPr bwMode="auto">
          <a:xfrm>
            <a:off x="8940800" y="4148138"/>
            <a:ext cx="61913" cy="9683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8923361E-3D29-F35A-B8BE-F247503F3DAB}"/>
              </a:ext>
            </a:extLst>
          </p:cNvPr>
          <p:cNvCxnSpPr/>
          <p:nvPr>
            <p:custDataLst>
              <p:tags r:id="rId85"/>
            </p:custDataLst>
          </p:nvPr>
        </p:nvCxnSpPr>
        <p:spPr bwMode="gray">
          <a:xfrm flipV="1">
            <a:off x="8940800" y="2036763"/>
            <a:ext cx="61913" cy="236538"/>
          </a:xfrm>
          <a:prstGeom prst="line">
            <a:avLst/>
          </a:prstGeom>
          <a:ln w="63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7E53523E-E73A-7F65-7553-DF3CE485FCCF}"/>
              </a:ext>
            </a:extLst>
          </p:cNvPr>
          <p:cNvCxnSpPr/>
          <p:nvPr>
            <p:custDataLst>
              <p:tags r:id="rId86"/>
            </p:custDataLst>
          </p:nvPr>
        </p:nvCxnSpPr>
        <p:spPr bwMode="gray">
          <a:xfrm flipV="1">
            <a:off x="8940800" y="2014538"/>
            <a:ext cx="61913" cy="55563"/>
          </a:xfrm>
          <a:prstGeom prst="line">
            <a:avLst/>
          </a:prstGeom>
          <a:ln w="635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1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87"/>
            </p:custDataLst>
          </p:nvPr>
        </p:nvSpPr>
        <p:spPr bwMode="gray">
          <a:xfrm>
            <a:off x="9036050" y="1960563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37C34452-96DA-4798-BC9F-2E68C3F5C4BA}" type="datetime'''0''''''''''''''''''''''''''''''''''''''%'''''''''''">
              <a:rPr lang="en-GB" altLang="en-US" sz="1000" b="0" smtClean="0">
                <a:solidFill>
                  <a:schemeClr val="bg1"/>
                </a:solidFill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0%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22" name="Tijdelijke aanduiding voor tekst 2">
            <a:extLst>
              <a:ext uri="{FF2B5EF4-FFF2-40B4-BE49-F238E27FC236}">
                <a16:creationId xmlns:a16="http://schemas.microsoft.com/office/drawing/2014/main" id="{0A687399-FD70-1A14-96C7-184E354997B9}"/>
              </a:ext>
            </a:extLst>
          </p:cNvPr>
          <p:cNvSpPr>
            <a:spLocks noGrp="1"/>
          </p:cNvSpPr>
          <p:nvPr>
            <p:custDataLst>
              <p:tags r:id="rId88"/>
            </p:custDataLst>
          </p:nvPr>
        </p:nvSpPr>
        <p:spPr bwMode="auto">
          <a:xfrm>
            <a:off x="8994775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F3442B1D-48B1-4FCC-B0F4-D976413C4C67}" type="datetime'''''''''''''''''2''0''2''''''''''''0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0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9445625" y="1976438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DDBB628D-6ED0-418C-9AEF-6BE2389B003C}" type="datetime'''''''1''''''''''''''''''''''%'''''''''''''">
              <a:rPr lang="en-GB" altLang="en-US" sz="1000" b="0" smtClean="0">
                <a:solidFill>
                  <a:schemeClr val="bg1"/>
                </a:solidFill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1%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26" name="Tijdelijke aanduiding voor tekst 2">
            <a:extLst>
              <a:ext uri="{FF2B5EF4-FFF2-40B4-BE49-F238E27FC236}">
                <a16:creationId xmlns:a16="http://schemas.microsoft.com/office/drawing/2014/main" id="{A563CC57-28C0-393D-8754-F1C83AC11DDE}"/>
              </a:ext>
            </a:extLst>
          </p:cNvPr>
          <p:cNvSpPr>
            <a:spLocks noGrp="1"/>
          </p:cNvSpPr>
          <p:nvPr>
            <p:custDataLst>
              <p:tags r:id="rId90"/>
            </p:custDataLst>
          </p:nvPr>
        </p:nvSpPr>
        <p:spPr bwMode="auto">
          <a:xfrm>
            <a:off x="9404350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22B24E2A-D562-49AD-A3E9-BBB1E8F0DC43}" type="datetime'''2''''''''''''''''''''''0''''''''''2''''''''''''''1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2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9855200" y="1990725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FA830A43-037A-453B-B460-A9F6951C46A4}" type="datetime'''''2''''''''%'''''''''''''">
              <a:rPr lang="en-GB" altLang="en-US" sz="1000" b="0" smtClean="0">
                <a:solidFill>
                  <a:schemeClr val="bg1"/>
                </a:solidFill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2%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30" name="Tijdelijke aanduiding voor tekst 2">
            <a:extLst>
              <a:ext uri="{FF2B5EF4-FFF2-40B4-BE49-F238E27FC236}">
                <a16:creationId xmlns:a16="http://schemas.microsoft.com/office/drawing/2014/main" id="{1255CA05-D3FE-D01A-0FCD-7317AEC2D687}"/>
              </a:ext>
            </a:extLst>
          </p:cNvPr>
          <p:cNvSpPr>
            <a:spLocks noGrp="1"/>
          </p:cNvSpPr>
          <p:nvPr>
            <p:custDataLst>
              <p:tags r:id="rId92"/>
            </p:custDataLst>
          </p:nvPr>
        </p:nvSpPr>
        <p:spPr bwMode="auto">
          <a:xfrm>
            <a:off x="9813925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1CFCC032-85C6-477E-9FC0-6D7DAAB6A18C}" type="datetime'2''''''0''''''''''''''''''2''''''''''2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10263188" y="1990725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933F599F-5AE2-42AE-9818-86198331EFA5}" type="datetime'''''3''%'''''''''''''''">
              <a:rPr lang="en-GB" altLang="en-US" sz="1000" b="0" smtClean="0">
                <a:solidFill>
                  <a:schemeClr val="bg1"/>
                </a:solidFill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3%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34" name="Tijdelijke aanduiding voor tekst 2">
            <a:extLst>
              <a:ext uri="{FF2B5EF4-FFF2-40B4-BE49-F238E27FC236}">
                <a16:creationId xmlns:a16="http://schemas.microsoft.com/office/drawing/2014/main" id="{FA058A42-347B-641C-BDBD-311E4FBCE364}"/>
              </a:ext>
            </a:extLst>
          </p:cNvPr>
          <p:cNvSpPr>
            <a:spLocks noGrp="1"/>
          </p:cNvSpPr>
          <p:nvPr>
            <p:custDataLst>
              <p:tags r:id="rId94"/>
            </p:custDataLst>
          </p:nvPr>
        </p:nvSpPr>
        <p:spPr bwMode="auto">
          <a:xfrm>
            <a:off x="10221913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D495E664-B413-4557-9568-D3B8AF55E5D2}" type="datetime'''''''''''''20''''''2''''''3''''''''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2023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4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10672763" y="2003425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E42FDA65-6AFF-4DA5-B80B-E47BBEDE916E}" type="datetime'''''''''''''''''''3''''''''%'">
              <a:rPr lang="en-GB" altLang="en-US" sz="1000" b="0" smtClean="0">
                <a:solidFill>
                  <a:schemeClr val="bg1"/>
                </a:solidFill>
                <a:effectLst/>
                <a:latin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3%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38" name="Tijdelijke aanduiding voor tekst 2">
            <a:extLst>
              <a:ext uri="{FF2B5EF4-FFF2-40B4-BE49-F238E27FC236}">
                <a16:creationId xmlns:a16="http://schemas.microsoft.com/office/drawing/2014/main" id="{3D400104-721F-EA4D-5897-432AE48BCD2E}"/>
              </a:ext>
            </a:extLst>
          </p:cNvPr>
          <p:cNvSpPr>
            <a:spLocks noGrp="1"/>
          </p:cNvSpPr>
          <p:nvPr>
            <p:custDataLst>
              <p:tags r:id="rId96"/>
            </p:custDataLst>
          </p:nvPr>
        </p:nvSpPr>
        <p:spPr bwMode="auto">
          <a:xfrm>
            <a:off x="10631488" y="4368800"/>
            <a:ext cx="27305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C1768AC-FDE3-4560-8B5B-C15639870008}" type="datetime'''''''2''''''''''''''0''''''2''''''4'''''''''''''''">
              <a:rPr lang="en-GB" altLang="en-US" sz="1000" smtClean="0">
                <a:latin typeface="Apthos"/>
                <a:sym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2024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00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11082338" y="2024063"/>
            <a:ext cx="190500" cy="15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17463" tIns="0" rIns="17463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159CF911-9ED0-4D52-A6A5-9A1496D93A30}" type="datetime'''''''''''''''''''''''''''''''4''''''''''''''''''%'''''''">
              <a:rPr lang="en-GB" altLang="en-US" sz="1000" b="0" smtClean="0">
                <a:solidFill>
                  <a:schemeClr val="bg1"/>
                </a:solidFill>
                <a:effectLst/>
                <a:latin typeface="Apthos"/>
                <a:sym typeface="Apthos"/>
              </a:rPr>
              <a:pPr marL="0" marR="0" lvl="0" indent="0" algn="ctr" defTabSz="91440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4%</a:t>
            </a:fld>
            <a:endParaRPr kumimoji="0" lang="en-GB" sz="1000" b="0" i="0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44" name="Tijdelijke aanduiding voor tekst 2">
            <a:extLst>
              <a:ext uri="{FF2B5EF4-FFF2-40B4-BE49-F238E27FC236}">
                <a16:creationId xmlns:a16="http://schemas.microsoft.com/office/drawing/2014/main" id="{27ABDDFE-60EF-9EF8-96C4-9BCEAC153FB1}"/>
              </a:ext>
            </a:extLst>
          </p:cNvPr>
          <p:cNvSpPr>
            <a:spLocks noGrp="1"/>
          </p:cNvSpPr>
          <p:nvPr>
            <p:custDataLst>
              <p:tags r:id="rId98"/>
            </p:custDataLst>
          </p:nvPr>
        </p:nvSpPr>
        <p:spPr bwMode="auto">
          <a:xfrm>
            <a:off x="10983913" y="4368800"/>
            <a:ext cx="3889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CAEAAF6D-72E9-46A4-A5E6-6B435DC1EE11}" type="datetime'''''2''''''''''0''''''''2''''''''5''''''''''LE'''''''''''''">
              <a:rPr lang="en-GB" altLang="en-US" sz="10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2025LE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" name="Tijdelijke aanduiding voor tekst 2">
            <a:extLst>
              <a:ext uri="{FF2B5EF4-FFF2-40B4-BE49-F238E27FC236}">
                <a16:creationId xmlns:a16="http://schemas.microsoft.com/office/drawing/2014/main" id="{E0E2093D-7282-0414-58E6-CDB404931A31}"/>
              </a:ext>
            </a:extLst>
          </p:cNvPr>
          <p:cNvSpPr>
            <a:spLocks noGrp="1"/>
          </p:cNvSpPr>
          <p:nvPr>
            <p:custDataLst>
              <p:tags r:id="rId99"/>
            </p:custDataLst>
          </p:nvPr>
        </p:nvSpPr>
        <p:spPr bwMode="auto">
          <a:xfrm>
            <a:off x="8223250" y="3995738"/>
            <a:ext cx="692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154BB6E3-D1F4-4D7B-AD47-CF0E089AEE96}" type="datetime'''H''''''i''gh'' ''v''ol''u''''m''e'' ''&#10;(''''&gt;2''''''L)'''">
              <a:rPr lang="en-GB" altLang="en-US" sz="10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High volume 
(&gt;2L)</a:t>
            </a:fld>
            <a:r>
              <a:rPr lang="en-GB" altLang="en-US" sz="1000" baseline="30000">
                <a:latin typeface="Apthos"/>
              </a:rPr>
              <a:t>4</a:t>
            </a:r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9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0"/>
            </p:custDataLst>
          </p:nvPr>
        </p:nvSpPr>
        <p:spPr bwMode="auto">
          <a:xfrm>
            <a:off x="8796339" y="3749675"/>
            <a:ext cx="1190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75E949D4-A7CF-4D11-BAF0-5FEA29B2EDBC}" type="datetime'''''''''''''''''''''''''''''''''''''''1''L'''''''''''''''''''">
              <a:rPr lang="en-GB" altLang="en-US" sz="1000" smtClean="0">
                <a:effectLst/>
                <a:latin typeface="Apthos"/>
                <a:sym typeface="Aptho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1L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94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1"/>
            </p:custDataLst>
          </p:nvPr>
        </p:nvSpPr>
        <p:spPr bwMode="auto">
          <a:xfrm>
            <a:off x="8585200" y="3265488"/>
            <a:ext cx="330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693705F9-5940-4021-BA43-C5556ED313B2}" type="datetime'''7''''''''''''50''''m''''''''''''''''''''''''''''''''l'''''">
              <a:rPr lang="en-GB" altLang="en-US" sz="1000" smtClean="0">
                <a:effectLst/>
                <a:latin typeface="Apthos"/>
                <a:sym typeface="Aptho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750ml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95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2"/>
            </p:custDataLst>
          </p:nvPr>
        </p:nvSpPr>
        <p:spPr bwMode="auto">
          <a:xfrm>
            <a:off x="8351839" y="2765425"/>
            <a:ext cx="5635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341A7B8D-1254-4545-B380-DFA5EC0EF4B5}" type="datetime'''40''''''''''''''''''''0''''''''''-''5''00''''ml'''''''''''">
              <a:rPr lang="en-GB" altLang="en-US" sz="1000" smtClean="0">
                <a:effectLst/>
                <a:latin typeface="Apthos"/>
                <a:sym typeface="Aptho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400-500ml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96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3"/>
            </p:custDataLst>
          </p:nvPr>
        </p:nvSpPr>
        <p:spPr bwMode="auto">
          <a:xfrm>
            <a:off x="8585200" y="2400300"/>
            <a:ext cx="3302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9A309A91-D5D0-4E95-BA23-957867A0D4DF}" type="datetime'''2''''''''''''5''''''''''''''0''''''''''m''''''l'''''''''">
              <a:rPr lang="en-GB" altLang="en-US" sz="10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250ml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00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4"/>
            </p:custDataLst>
          </p:nvPr>
        </p:nvSpPr>
        <p:spPr bwMode="auto">
          <a:xfrm>
            <a:off x="8351839" y="2197100"/>
            <a:ext cx="5635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56D7B21C-0DCC-4440-A74A-8A1CC849B43B}" type="datetime'1''25-''''1''''''''''''''''''''''''''''5''0''m''''''''l'''''''">
              <a:rPr lang="en-GB" altLang="en-US" sz="10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125-150ml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401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5"/>
            </p:custDataLst>
          </p:nvPr>
        </p:nvSpPr>
        <p:spPr bwMode="auto">
          <a:xfrm>
            <a:off x="8650289" y="1993900"/>
            <a:ext cx="26511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8E59FC02-4B4D-49DA-BBBB-6121A995CF9C}" type="datetime'''''''''''''''''''6''''''''''''''0''''''''ml'''''''">
              <a:rPr lang="en-GB" altLang="en-US" sz="1000" smtClean="0">
                <a:latin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60ml</a:t>
            </a:fld>
            <a:endParaRPr kumimoji="0" lang="en-GB" sz="1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6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6"/>
            </p:custDataLst>
          </p:nvPr>
        </p:nvSpPr>
        <p:spPr bwMode="auto">
          <a:xfrm>
            <a:off x="11596688" y="1925639"/>
            <a:ext cx="254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fld id="{93303B38-5DA5-48F3-9F35-2C7D0C374BC8}" type="datetime'''''''1''''''''''''''''0''''''''''''''''0''''%'''''">
              <a:rPr lang="en-GB" altLang="en-US" sz="900" smtClean="0">
                <a:effectLst/>
                <a:latin typeface="Apthos"/>
                <a:sym typeface="Apthos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t>100%</a:t>
            </a:fld>
            <a:endParaRPr kumimoji="0" lang="en-GB" sz="9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378E24F5-314F-2C92-1A54-77062BAE0557}"/>
              </a:ext>
            </a:extLst>
          </p:cNvPr>
          <p:cNvSpPr/>
          <p:nvPr/>
        </p:nvSpPr>
        <p:spPr>
          <a:xfrm>
            <a:off x="3157700" y="2110908"/>
            <a:ext cx="378000" cy="172401"/>
          </a:xfrm>
          <a:prstGeom prst="ellipse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13%</a:t>
            </a:r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ABF6C15C-229A-BCCF-A58E-375955F8E252}"/>
              </a:ext>
            </a:extLst>
          </p:cNvPr>
          <p:cNvSpPr/>
          <p:nvPr/>
        </p:nvSpPr>
        <p:spPr>
          <a:xfrm>
            <a:off x="3157700" y="2306170"/>
            <a:ext cx="378000" cy="172401"/>
          </a:xfrm>
          <a:prstGeom prst="ellipse">
            <a:avLst/>
          </a:prstGeom>
          <a:solidFill>
            <a:srgbClr val="68B445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15%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0796BA93-18FA-4955-2818-C3EB821AAB0A}"/>
              </a:ext>
            </a:extLst>
          </p:cNvPr>
          <p:cNvSpPr/>
          <p:nvPr/>
        </p:nvSpPr>
        <p:spPr>
          <a:xfrm>
            <a:off x="3157700" y="2571982"/>
            <a:ext cx="378000" cy="172401"/>
          </a:xfrm>
          <a:prstGeom prst="ellipse">
            <a:avLst/>
          </a:prstGeom>
          <a:solidFill>
            <a:srgbClr val="F6A320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24%</a:t>
            </a:r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EB8D2D0D-6EA4-5A98-92D8-7B466C3C9EAF}"/>
              </a:ext>
            </a:extLst>
          </p:cNvPr>
          <p:cNvSpPr/>
          <p:nvPr/>
        </p:nvSpPr>
        <p:spPr>
          <a:xfrm>
            <a:off x="3157700" y="3490926"/>
            <a:ext cx="378000" cy="172401"/>
          </a:xfrm>
          <a:prstGeom prst="ellipse">
            <a:avLst/>
          </a:prstGeom>
          <a:solidFill>
            <a:srgbClr val="F48179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10%</a:t>
            </a:r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F2F69A3C-51AD-456C-1BF3-BA4908C916D4}"/>
              </a:ext>
            </a:extLst>
          </p:cNvPr>
          <p:cNvSpPr/>
          <p:nvPr/>
        </p:nvSpPr>
        <p:spPr>
          <a:xfrm>
            <a:off x="4249691" y="4619889"/>
            <a:ext cx="3731929" cy="143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FL offers a broad assortment ranging from healthy on-the-go smoothies to indulgent combi juices, catering to all shopper tastes and health related needs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Functional drinks such as shots and smoothies are rapidly gaining share and importance within the mix.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Fruity Line has strong innovation capabilities, continuously launching product types and concepts to keep the category relevant and trend-driven.</a:t>
            </a:r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8691CDB2-3BB0-3717-F883-3096A2B9F6F6}"/>
              </a:ext>
            </a:extLst>
          </p:cNvPr>
          <p:cNvSpPr/>
          <p:nvPr/>
        </p:nvSpPr>
        <p:spPr>
          <a:xfrm>
            <a:off x="8233058" y="4619889"/>
            <a:ext cx="3731929" cy="1431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FL offers a broad range of sizes— from 2 L family packs to 60 ml shots — catering to all size-related shopper needs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Over time, the mix has shifted toward smaller sizes, improving Fruity Line’s sales mix towards higher-priced </a:t>
            </a:r>
            <a:r>
              <a:rPr lang="en-GB" sz="1200" dirty="0" err="1">
                <a:solidFill>
                  <a:schemeClr val="tx1"/>
                </a:solidFill>
                <a:latin typeface="Apthos"/>
              </a:rPr>
              <a:t>liters</a:t>
            </a:r>
            <a:r>
              <a:rPr lang="en-GB" sz="1200" dirty="0">
                <a:solidFill>
                  <a:schemeClr val="tx1"/>
                </a:solidFill>
                <a:latin typeface="Apthos"/>
              </a:rPr>
              <a:t>.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95EC90B-1507-03F9-417C-CCE89DB49373}"/>
              </a:ext>
            </a:extLst>
          </p:cNvPr>
          <p:cNvSpPr txBox="1"/>
          <p:nvPr/>
        </p:nvSpPr>
        <p:spPr>
          <a:xfrm>
            <a:off x="11587620" y="2203648"/>
            <a:ext cx="3943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b="1">
                <a:latin typeface="Apthos"/>
                <a:cs typeface="Times New Roman" panose="02020603050405020304" pitchFamily="18" charset="0"/>
              </a:rPr>
              <a:t>€</a:t>
            </a:r>
            <a:r>
              <a:rPr lang="en-GB" sz="1000" b="1">
                <a:latin typeface="Apthos"/>
              </a:rPr>
              <a:t>4,68</a:t>
            </a:r>
            <a:r>
              <a:rPr lang="en-GB" sz="1000" b="1" baseline="30000">
                <a:latin typeface="Apthos"/>
              </a:rPr>
              <a:t>3</a:t>
            </a:r>
            <a:r>
              <a:rPr lang="en-GB" sz="1000" b="1">
                <a:latin typeface="Apthos"/>
              </a:rPr>
              <a:t>/</a:t>
            </a:r>
          </a:p>
          <a:p>
            <a:pPr algn="ctr"/>
            <a:r>
              <a:rPr lang="en-GB" sz="1000" b="1" err="1">
                <a:latin typeface="Apthos"/>
              </a:rPr>
              <a:t>liter</a:t>
            </a:r>
            <a:endParaRPr lang="en-GB" sz="1000" baseline="30000">
              <a:latin typeface="Apthos"/>
            </a:endParaRPr>
          </a:p>
        </p:txBody>
      </p:sp>
      <p:sp>
        <p:nvSpPr>
          <p:cNvPr id="412" name="Right Brace 411">
            <a:extLst>
              <a:ext uri="{FF2B5EF4-FFF2-40B4-BE49-F238E27FC236}">
                <a16:creationId xmlns:a16="http://schemas.microsoft.com/office/drawing/2014/main" id="{C7D722D0-68CD-26FD-D059-44E527438F95}"/>
              </a:ext>
            </a:extLst>
          </p:cNvPr>
          <p:cNvSpPr/>
          <p:nvPr/>
        </p:nvSpPr>
        <p:spPr>
          <a:xfrm>
            <a:off x="11417097" y="2006601"/>
            <a:ext cx="155448" cy="69215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F34539D3-8709-9998-5818-176C7B7F6FB4}"/>
              </a:ext>
            </a:extLst>
          </p:cNvPr>
          <p:cNvSpPr txBox="1"/>
          <p:nvPr/>
        </p:nvSpPr>
        <p:spPr>
          <a:xfrm>
            <a:off x="11560225" y="3333948"/>
            <a:ext cx="3943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000" b="1">
                <a:latin typeface="Apthos"/>
                <a:cs typeface="Times New Roman" panose="02020603050405020304" pitchFamily="18" charset="0"/>
              </a:rPr>
              <a:t>€</a:t>
            </a:r>
            <a:r>
              <a:rPr lang="en-GB" sz="1000" b="1">
                <a:latin typeface="Apthos"/>
              </a:rPr>
              <a:t>2,86</a:t>
            </a:r>
            <a:r>
              <a:rPr lang="en-GB" sz="1000" b="1" baseline="30000">
                <a:latin typeface="Apthos"/>
              </a:rPr>
              <a:t>3</a:t>
            </a:r>
            <a:r>
              <a:rPr lang="en-GB" sz="1000" b="1">
                <a:latin typeface="Apthos"/>
              </a:rPr>
              <a:t>/</a:t>
            </a:r>
          </a:p>
          <a:p>
            <a:pPr algn="ctr"/>
            <a:r>
              <a:rPr lang="en-GB" sz="1000" b="1" err="1">
                <a:latin typeface="Apthos"/>
              </a:rPr>
              <a:t>liter</a:t>
            </a:r>
            <a:endParaRPr lang="en-GB" sz="1000" baseline="30000">
              <a:latin typeface="Apthos"/>
            </a:endParaRPr>
          </a:p>
        </p:txBody>
      </p:sp>
      <p:sp>
        <p:nvSpPr>
          <p:cNvPr id="414" name="Right Brace 413">
            <a:extLst>
              <a:ext uri="{FF2B5EF4-FFF2-40B4-BE49-F238E27FC236}">
                <a16:creationId xmlns:a16="http://schemas.microsoft.com/office/drawing/2014/main" id="{E25C1EF3-AA00-506C-7D35-4DD1482154B0}"/>
              </a:ext>
            </a:extLst>
          </p:cNvPr>
          <p:cNvSpPr/>
          <p:nvPr/>
        </p:nvSpPr>
        <p:spPr>
          <a:xfrm>
            <a:off x="11417097" y="2746375"/>
            <a:ext cx="170908" cy="157919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BDDF7-8F80-3AE7-BF01-FC754D44D8E1}"/>
              </a:ext>
            </a:extLst>
          </p:cNvPr>
          <p:cNvSpPr/>
          <p:nvPr/>
        </p:nvSpPr>
        <p:spPr>
          <a:xfrm>
            <a:off x="3161088" y="1699068"/>
            <a:ext cx="416771" cy="24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GB" sz="1200" baseline="30000">
                <a:solidFill>
                  <a:schemeClr val="tx1"/>
                </a:solidFill>
                <a:latin typeface="Apthos"/>
              </a:rPr>
              <a:t>’20-’23 CAGR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4B1263D-F454-4B39-3E5D-907072D20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65117"/>
              </p:ext>
            </p:extLst>
          </p:nvPr>
        </p:nvGraphicFramePr>
        <p:xfrm>
          <a:off x="295424" y="1232586"/>
          <a:ext cx="3731928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928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Gross sales across channels </a:t>
                      </a:r>
                      <a:r>
                        <a:rPr lang="en-GB" sz="1400" b="0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noProof="0" dirty="0">
                          <a:solidFill>
                            <a:sysClr val="windowText" lastClr="000000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€M)</a:t>
                      </a:r>
                      <a:endParaRPr lang="en-GB" sz="1400" b="0" noProof="0" dirty="0">
                        <a:solidFill>
                          <a:sysClr val="windowText" lastClr="000000"/>
                        </a:solidFill>
                        <a:latin typeface="Apthos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0ADF62-C850-0347-53C8-86F1B2475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32481"/>
              </p:ext>
            </p:extLst>
          </p:nvPr>
        </p:nvGraphicFramePr>
        <p:xfrm>
          <a:off x="4264242" y="1232586"/>
          <a:ext cx="3731928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928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Gross sales across product type </a:t>
                      </a:r>
                      <a:r>
                        <a:rPr lang="en-GB" sz="1400" b="0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(</a:t>
                      </a:r>
                      <a:r>
                        <a:rPr lang="en-GB" sz="1400" b="0" noProof="0">
                          <a:solidFill>
                            <a:sysClr val="windowText" lastClr="000000"/>
                          </a:solidFill>
                          <a:latin typeface="Apthos"/>
                          <a:cs typeface="Times New Roman" panose="02020603050405020304" pitchFamily="18" charset="0"/>
                        </a:rPr>
                        <a:t>€M)</a:t>
                      </a:r>
                      <a:endParaRPr lang="en-GB" sz="1400" b="0" noProof="0">
                        <a:solidFill>
                          <a:sysClr val="windowText" lastClr="000000"/>
                        </a:solidFill>
                        <a:latin typeface="Apthos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0D0342-0F41-312E-89F2-16A29796A103}"/>
              </a:ext>
            </a:extLst>
          </p:cNvPr>
          <p:cNvGraphicFramePr>
            <a:graphicFrameLocks noGrp="1"/>
          </p:cNvGraphicFramePr>
          <p:nvPr/>
        </p:nvGraphicFramePr>
        <p:xfrm>
          <a:off x="8233060" y="1232586"/>
          <a:ext cx="3731928" cy="296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928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Liters across bottle types</a:t>
                      </a:r>
                      <a:r>
                        <a:rPr lang="en-GB" sz="1400" b="0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 (% of total liters)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C2495D-F6D7-C5E0-5174-8F71B81DEF0A}"/>
              </a:ext>
            </a:extLst>
          </p:cNvPr>
          <p:cNvCxnSpPr>
            <a:cxnSpLocks/>
          </p:cNvCxnSpPr>
          <p:nvPr/>
        </p:nvCxnSpPr>
        <p:spPr>
          <a:xfrm flipV="1">
            <a:off x="8114065" y="1244368"/>
            <a:ext cx="0" cy="4860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598E792-416E-8876-5F77-B4B2F2E845DD}"/>
              </a:ext>
            </a:extLst>
          </p:cNvPr>
          <p:cNvSpPr/>
          <p:nvPr/>
        </p:nvSpPr>
        <p:spPr>
          <a:xfrm>
            <a:off x="3543861" y="1699068"/>
            <a:ext cx="581578" cy="24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GB" sz="1200" baseline="30000">
                <a:solidFill>
                  <a:schemeClr val="tx1"/>
                </a:solidFill>
                <a:latin typeface="Apthos"/>
              </a:rPr>
              <a:t>’23-’25LE CAGR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79998F-430E-0F9F-B8AF-A12D35EC07EA}"/>
              </a:ext>
            </a:extLst>
          </p:cNvPr>
          <p:cNvSpPr/>
          <p:nvPr/>
        </p:nvSpPr>
        <p:spPr>
          <a:xfrm>
            <a:off x="3604269" y="2110908"/>
            <a:ext cx="378000" cy="172401"/>
          </a:xfrm>
          <a:prstGeom prst="ellipse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Apthos"/>
              </a:rPr>
              <a:t>5%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382DA0-52E2-F726-FD9A-FCE06CA531B9}"/>
              </a:ext>
            </a:extLst>
          </p:cNvPr>
          <p:cNvSpPr/>
          <p:nvPr/>
        </p:nvSpPr>
        <p:spPr>
          <a:xfrm>
            <a:off x="3604269" y="2306170"/>
            <a:ext cx="378000" cy="172401"/>
          </a:xfrm>
          <a:prstGeom prst="ellipse">
            <a:avLst/>
          </a:prstGeom>
          <a:solidFill>
            <a:srgbClr val="68B445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 dirty="0">
                <a:solidFill>
                  <a:srgbClr val="C00000"/>
                </a:solidFill>
                <a:latin typeface="Apthos"/>
              </a:rPr>
              <a:t>-16%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056FB70-AE5D-B650-3297-FA1909595B52}"/>
              </a:ext>
            </a:extLst>
          </p:cNvPr>
          <p:cNvSpPr/>
          <p:nvPr/>
        </p:nvSpPr>
        <p:spPr>
          <a:xfrm>
            <a:off x="3604269" y="2571982"/>
            <a:ext cx="378000" cy="172401"/>
          </a:xfrm>
          <a:prstGeom prst="ellipse">
            <a:avLst/>
          </a:prstGeom>
          <a:solidFill>
            <a:srgbClr val="F6A320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 dirty="0">
                <a:solidFill>
                  <a:srgbClr val="C00000"/>
                </a:solidFill>
                <a:latin typeface="Apthos"/>
              </a:rPr>
              <a:t>-1%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6AC9A17-2FE9-0A38-2FF3-B1475112F2C0}"/>
              </a:ext>
            </a:extLst>
          </p:cNvPr>
          <p:cNvSpPr/>
          <p:nvPr/>
        </p:nvSpPr>
        <p:spPr>
          <a:xfrm>
            <a:off x="3604269" y="3490926"/>
            <a:ext cx="378000" cy="172401"/>
          </a:xfrm>
          <a:prstGeom prst="ellipse">
            <a:avLst/>
          </a:prstGeom>
          <a:solidFill>
            <a:srgbClr val="F48179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10%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822290-4C47-9438-B8A1-1D19B09F082C}"/>
              </a:ext>
            </a:extLst>
          </p:cNvPr>
          <p:cNvSpPr/>
          <p:nvPr/>
        </p:nvSpPr>
        <p:spPr>
          <a:xfrm>
            <a:off x="7150230" y="2121540"/>
            <a:ext cx="378000" cy="172401"/>
          </a:xfrm>
          <a:prstGeom prst="ellipse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13%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2CA79C9-F8A4-A22B-E8DC-79FC56DBAC2F}"/>
              </a:ext>
            </a:extLst>
          </p:cNvPr>
          <p:cNvSpPr/>
          <p:nvPr/>
        </p:nvSpPr>
        <p:spPr>
          <a:xfrm>
            <a:off x="7150230" y="2412496"/>
            <a:ext cx="378000" cy="172401"/>
          </a:xfrm>
          <a:prstGeom prst="ellipse">
            <a:avLst/>
          </a:prstGeom>
          <a:solidFill>
            <a:srgbClr val="68B445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30%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322E47-2F0F-13C5-744D-D873DCE8F281}"/>
              </a:ext>
            </a:extLst>
          </p:cNvPr>
          <p:cNvSpPr/>
          <p:nvPr/>
        </p:nvSpPr>
        <p:spPr>
          <a:xfrm>
            <a:off x="7150230" y="2821847"/>
            <a:ext cx="378000" cy="172401"/>
          </a:xfrm>
          <a:prstGeom prst="ellipse">
            <a:avLst/>
          </a:prstGeom>
          <a:solidFill>
            <a:srgbClr val="F6A320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9%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59C2B0F-3471-73D6-8DB4-4D0663F7E1E7}"/>
              </a:ext>
            </a:extLst>
          </p:cNvPr>
          <p:cNvSpPr/>
          <p:nvPr/>
        </p:nvSpPr>
        <p:spPr>
          <a:xfrm>
            <a:off x="7150230" y="3650410"/>
            <a:ext cx="378000" cy="172401"/>
          </a:xfrm>
          <a:prstGeom prst="ellipse">
            <a:avLst/>
          </a:prstGeom>
          <a:solidFill>
            <a:srgbClr val="F48179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13%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1A5D7E-0B45-5E5D-FB2C-8F3E3E4CAE6B}"/>
              </a:ext>
            </a:extLst>
          </p:cNvPr>
          <p:cNvSpPr/>
          <p:nvPr/>
        </p:nvSpPr>
        <p:spPr>
          <a:xfrm>
            <a:off x="7153618" y="1699068"/>
            <a:ext cx="416771" cy="24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GB" sz="1200" baseline="30000">
                <a:solidFill>
                  <a:schemeClr val="tx1"/>
                </a:solidFill>
                <a:latin typeface="Apthos"/>
              </a:rPr>
              <a:t>’20-’23 CAGR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0CDEC8-1E72-024E-8B97-269232E32FDA}"/>
              </a:ext>
            </a:extLst>
          </p:cNvPr>
          <p:cNvSpPr/>
          <p:nvPr/>
        </p:nvSpPr>
        <p:spPr>
          <a:xfrm>
            <a:off x="7536391" y="1699068"/>
            <a:ext cx="581578" cy="24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GB" sz="1200" baseline="30000">
                <a:solidFill>
                  <a:schemeClr val="tx1"/>
                </a:solidFill>
                <a:latin typeface="Apthos"/>
              </a:rPr>
              <a:t>’23-’25LE CAGR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B91B600-5C43-95E4-F7BF-FA3CC2EA62C7}"/>
              </a:ext>
            </a:extLst>
          </p:cNvPr>
          <p:cNvSpPr/>
          <p:nvPr/>
        </p:nvSpPr>
        <p:spPr>
          <a:xfrm>
            <a:off x="7596799" y="2121540"/>
            <a:ext cx="378000" cy="172401"/>
          </a:xfrm>
          <a:prstGeom prst="ellipse">
            <a:avLst/>
          </a:prstGeom>
          <a:noFill/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Apthos"/>
              </a:rPr>
              <a:t>5%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DFB3A3-BCB7-A938-94E2-70CB477085BA}"/>
              </a:ext>
            </a:extLst>
          </p:cNvPr>
          <p:cNvSpPr/>
          <p:nvPr/>
        </p:nvSpPr>
        <p:spPr>
          <a:xfrm>
            <a:off x="7596799" y="2412496"/>
            <a:ext cx="378000" cy="172401"/>
          </a:xfrm>
          <a:prstGeom prst="ellipse">
            <a:avLst/>
          </a:prstGeom>
          <a:solidFill>
            <a:srgbClr val="68B445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Apthos"/>
              </a:rPr>
              <a:t>26%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1B2291F-78C2-593D-4CE7-82F6DEBB0591}"/>
              </a:ext>
            </a:extLst>
          </p:cNvPr>
          <p:cNvSpPr/>
          <p:nvPr/>
        </p:nvSpPr>
        <p:spPr>
          <a:xfrm>
            <a:off x="7596799" y="2821847"/>
            <a:ext cx="378000" cy="172401"/>
          </a:xfrm>
          <a:prstGeom prst="ellipse">
            <a:avLst/>
          </a:prstGeom>
          <a:solidFill>
            <a:srgbClr val="F6A320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7%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EA5DD6-B806-657B-AAA5-A42E1DDF3D90}"/>
              </a:ext>
            </a:extLst>
          </p:cNvPr>
          <p:cNvSpPr/>
          <p:nvPr/>
        </p:nvSpPr>
        <p:spPr>
          <a:xfrm>
            <a:off x="7596799" y="3650410"/>
            <a:ext cx="378000" cy="172401"/>
          </a:xfrm>
          <a:prstGeom prst="ellipse">
            <a:avLst/>
          </a:prstGeom>
          <a:solidFill>
            <a:srgbClr val="F48179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  <a:latin typeface="Apthos"/>
              </a:rPr>
              <a:t>1%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543CE419-E5EE-BA64-9847-859EF0B0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D78E0B-5565-ADA5-306E-1DBA9BFB7C32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1) Other includes Lemonade, mocktails and flavoured water; 2) Includes 5L+ products; 3) average FL gross sales price; 4) High volume mainly includes products from 2-1000L as well as 6x0.33L </a:t>
            </a:r>
          </a:p>
          <a:p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Source: FL sales data</a:t>
            </a:r>
          </a:p>
        </p:txBody>
      </p:sp>
      <p:pic>
        <p:nvPicPr>
          <p:cNvPr id="9" name="Picture 2" descr="Home - Fruity Line">
            <a:extLst>
              <a:ext uri="{FF2B5EF4-FFF2-40B4-BE49-F238E27FC236}">
                <a16:creationId xmlns:a16="http://schemas.microsoft.com/office/drawing/2014/main" id="{764A1F9D-29FE-EEEC-C386-7297462D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5883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7AE3BD5-CC41-2D0D-9043-A8C1FCF9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15E2A803-3283-9143-0AEB-6BCE1AE048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50" progId="TCLayout.ActiveDocument.1">
                  <p:embed/>
                </p:oleObj>
              </mc:Choice>
              <mc:Fallback>
                <p:oleObj name="think-cell Slide" r:id="rId6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E2A803-3283-9143-0AEB-6BCE1AE04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686D31E-8055-6C60-A691-691D016A353A}"/>
              </a:ext>
            </a:extLst>
          </p:cNvPr>
          <p:cNvSpPr/>
          <p:nvPr>
            <p:custDataLst>
              <p:tags r:id="rId2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78EE34-EB52-6924-10DC-E1D62EC50C6A}"/>
              </a:ext>
            </a:extLst>
          </p:cNvPr>
          <p:cNvSpPr/>
          <p:nvPr>
            <p:custDataLst>
              <p:tags r:id="rId3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6735EA4B-6703-EA6A-4A6D-48D1588F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06870"/>
            <a:ext cx="11090275" cy="773011"/>
          </a:xfrm>
        </p:spPr>
        <p:txBody>
          <a:bodyPr vert="horz">
            <a:noAutofit/>
          </a:bodyPr>
          <a:lstStyle/>
          <a:p>
            <a:r>
              <a:rPr lang="en-GB" sz="280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Competition in chilled juices mainly comes from non-HPP players –  within HPP, FL faces only small to medium scale competitors</a:t>
            </a:r>
            <a:endParaRPr lang="en-GB" sz="2800" cap="none" noProof="0">
              <a:solidFill>
                <a:srgbClr val="C00000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3E2BB06-214C-BCEA-794A-F03F00530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2588"/>
              </p:ext>
            </p:extLst>
          </p:nvPr>
        </p:nvGraphicFramePr>
        <p:xfrm>
          <a:off x="263525" y="1253245"/>
          <a:ext cx="10701126" cy="517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47">
                  <a:extLst>
                    <a:ext uri="{9D8B030D-6E8A-4147-A177-3AD203B41FA5}">
                      <a16:colId xmlns:a16="http://schemas.microsoft.com/office/drawing/2014/main" val="3899350304"/>
                    </a:ext>
                  </a:extLst>
                </a:gridCol>
                <a:gridCol w="1725165">
                  <a:extLst>
                    <a:ext uri="{9D8B030D-6E8A-4147-A177-3AD203B41FA5}">
                      <a16:colId xmlns:a16="http://schemas.microsoft.com/office/drawing/2014/main" val="2861785124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07211122"/>
                    </a:ext>
                  </a:extLst>
                </a:gridCol>
                <a:gridCol w="380537">
                  <a:extLst>
                    <a:ext uri="{9D8B030D-6E8A-4147-A177-3AD203B41FA5}">
                      <a16:colId xmlns:a16="http://schemas.microsoft.com/office/drawing/2014/main" val="3715538883"/>
                    </a:ext>
                  </a:extLst>
                </a:gridCol>
                <a:gridCol w="1416296">
                  <a:extLst>
                    <a:ext uri="{9D8B030D-6E8A-4147-A177-3AD203B41FA5}">
                      <a16:colId xmlns:a16="http://schemas.microsoft.com/office/drawing/2014/main" val="3828507330"/>
                    </a:ext>
                  </a:extLst>
                </a:gridCol>
                <a:gridCol w="767887">
                  <a:extLst>
                    <a:ext uri="{9D8B030D-6E8A-4147-A177-3AD203B41FA5}">
                      <a16:colId xmlns:a16="http://schemas.microsoft.com/office/drawing/2014/main" val="54602864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7299819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88977281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39051878"/>
                    </a:ext>
                  </a:extLst>
                </a:gridCol>
                <a:gridCol w="2750294">
                  <a:extLst>
                    <a:ext uri="{9D8B030D-6E8A-4147-A177-3AD203B41FA5}">
                      <a16:colId xmlns:a16="http://schemas.microsoft.com/office/drawing/2014/main" val="960075713"/>
                    </a:ext>
                  </a:extLst>
                </a:gridCol>
              </a:tblGrid>
              <a:tr h="321740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Competitive grid </a:t>
                      </a:r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(not exhaustive)</a:t>
                      </a: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2E2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HQ</a:t>
                      </a:r>
                    </a:p>
                  </a:txBody>
                  <a:tcPr marL="108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Indicative yearly volume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(Europe, </a:t>
                      </a:r>
                      <a:r>
                        <a:rPr lang="en-GB" sz="1200" b="0" noProof="0" dirty="0" err="1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mln</a:t>
                      </a:r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GB" sz="1200" b="0" noProof="0" dirty="0" err="1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liter</a:t>
                      </a:r>
                      <a:r>
                        <a:rPr lang="en-GB" sz="1200" b="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HPP lines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Commercial model</a:t>
                      </a:r>
                      <a:endParaRPr lang="en-GB" sz="1200" baseline="300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Portfolio beyond HPP Juices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4165"/>
                  </a:ext>
                </a:extLst>
              </a:tr>
              <a:tr h="373932"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Private Label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Co-manu-facturing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Brand Owner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492987"/>
                  </a:ext>
                </a:extLst>
              </a:tr>
              <a:tr h="257392">
                <a:tc rowSpan="1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Direct UF competition</a:t>
                      </a:r>
                    </a:p>
                  </a:txBody>
                  <a:tcPr marL="36000" marR="36000" marT="0" marB="0" vert="vert27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HPP Juice players with own HPP capacity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45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>
                          <a:solidFill>
                            <a:schemeClr val="accent3"/>
                          </a:solidFill>
                          <a:latin typeface="Apthos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200" b="1" noProof="0">
                        <a:solidFill>
                          <a:schemeClr val="accent3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53873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Majority of juice volume not HPP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08414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12 - 15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Baby food, fruit purées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94632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7.5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Baby food, fruit purées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65183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4.5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Fruit salads, spreads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276869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i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kern="1200" noProof="0" dirty="0">
                          <a:solidFill>
                            <a:schemeClr val="tx1"/>
                          </a:solidFill>
                          <a:latin typeface="Apthos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endParaRPr lang="en-GB" sz="1200" kern="1200" noProof="0" dirty="0">
                        <a:solidFill>
                          <a:schemeClr val="tx1"/>
                        </a:solidFill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noProof="0" dirty="0">
                          <a:latin typeface="Apthos"/>
                          <a:cs typeface="Segoe UI" panose="020B0502040204020203" pitchFamily="34" charset="0"/>
                        </a:rPr>
                        <a:t>2</a:t>
                      </a: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noProof="0">
                          <a:latin typeface="Apthos"/>
                          <a:cs typeface="Segoe UI" panose="020B0502040204020203" pitchFamily="34" charset="0"/>
                        </a:rPr>
                        <a:t>Juices, smoothies, shots</a:t>
                      </a: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624132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aseline="0" noProof="0" dirty="0">
                          <a:latin typeface="Apthos"/>
                          <a:cs typeface="Segoe UI" panose="020B0502040204020203" pitchFamily="34" charset="0"/>
                        </a:rPr>
                        <a:t>1-2</a:t>
                      </a:r>
                      <a:r>
                        <a:rPr lang="en-GB" sz="1200" baseline="30000" noProof="0" dirty="0">
                          <a:latin typeface="Apthos"/>
                          <a:cs typeface="Segoe UI" panose="020B0502040204020203" pitchFamily="34" charset="0"/>
                        </a:rPr>
                        <a:t>1)</a:t>
                      </a:r>
                      <a:endParaRPr lang="en-GB" sz="1200" baseline="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61570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i="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i="0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HPP juice players without own HPP capacity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aseline="0" noProof="0" dirty="0">
                          <a:latin typeface="Apthos"/>
                          <a:cs typeface="Segoe UI" panose="020B0502040204020203" pitchFamily="34" charset="0"/>
                        </a:rPr>
                        <a:t>7-8 </a:t>
                      </a:r>
                      <a:r>
                        <a:rPr lang="en-GB" sz="1200" baseline="30000" noProof="0" dirty="0">
                          <a:latin typeface="Apthos"/>
                          <a:cs typeface="Segoe UI" panose="020B0502040204020203" pitchFamily="34" charset="0"/>
                        </a:rPr>
                        <a:t>1)</a:t>
                      </a:r>
                      <a:endParaRPr lang="en-GB" sz="1200" baseline="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13718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i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HPP Tollers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37,500 MT</a:t>
                      </a:r>
                      <a:r>
                        <a:rPr lang="en-GB" sz="1200" baseline="30000" noProof="0" dirty="0">
                          <a:latin typeface="Apthos"/>
                          <a:cs typeface="Segoe UI" panose="020B0502040204020203" pitchFamily="34" charset="0"/>
                        </a:rPr>
                        <a:t>2)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Other liquid foods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181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i="0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5,500 MT</a:t>
                      </a:r>
                      <a:r>
                        <a:rPr lang="en-GB" sz="1200" baseline="30000" noProof="0" dirty="0">
                          <a:latin typeface="Apthos"/>
                          <a:cs typeface="Segoe UI" panose="020B0502040204020203" pitchFamily="34" charset="0"/>
                        </a:rPr>
                        <a:t>2)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Seafood, meats, dairy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61579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i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aseline="0" noProof="0" dirty="0">
                          <a:latin typeface="Apthos"/>
                          <a:cs typeface="Segoe UI" panose="020B0502040204020203" pitchFamily="34" charset="0"/>
                        </a:rPr>
                        <a:t>1,500 MT</a:t>
                      </a:r>
                      <a:r>
                        <a:rPr lang="en-GB" sz="1200" baseline="30000" noProof="0" dirty="0">
                          <a:latin typeface="Apthos"/>
                          <a:cs typeface="Segoe UI" panose="020B0502040204020203" pitchFamily="34" charset="0"/>
                        </a:rPr>
                        <a:t>2)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NA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18286"/>
                  </a:ext>
                </a:extLst>
              </a:tr>
              <a:tr h="257392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i="0" noProof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Other competition</a:t>
                      </a:r>
                    </a:p>
                  </a:txBody>
                  <a:tcPr marL="36000" marR="36000" marT="0" marB="0" vert="vert27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="1" noProof="0" dirty="0">
                          <a:solidFill>
                            <a:schemeClr val="tx1"/>
                          </a:solidFill>
                          <a:latin typeface="Apthos"/>
                          <a:cs typeface="Segoe UI" panose="020B0502040204020203" pitchFamily="34" charset="0"/>
                        </a:rPr>
                        <a:t>Chilled juice players not HPP </a:t>
                      </a:r>
                    </a:p>
                  </a:txBody>
                  <a:tcPr marL="36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100-120</a:t>
                      </a:r>
                      <a:endParaRPr lang="en-GB" sz="1200" baseline="300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Pasteurized juices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937770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300</a:t>
                      </a:r>
                      <a:endParaRPr lang="en-GB" sz="1200" baseline="300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Pasteurized juices and water based drinks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02544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3,000 (global)</a:t>
                      </a:r>
                      <a:endParaRPr lang="en-GB" sz="1200" baseline="300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Pasteurized juices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84639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000" b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7,200</a:t>
                      </a:r>
                      <a:endParaRPr lang="en-GB" sz="1200" baseline="300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Pasteurized juices and water based drinks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41949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i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baseline="0" noProof="0" dirty="0">
                          <a:latin typeface="Apthos"/>
                          <a:cs typeface="Segoe UI" panose="020B0502040204020203" pitchFamily="34" charset="0"/>
                        </a:rPr>
                        <a:t>500-700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Pasteurized juices and ice teas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495873"/>
                  </a:ext>
                </a:extLst>
              </a:tr>
              <a:tr h="25739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0" i="1" noProof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b="1" noProof="0" dirty="0">
                        <a:solidFill>
                          <a:schemeClr val="tx1"/>
                        </a:solidFill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200" noProof="0" dirty="0">
                        <a:latin typeface="Apthos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aseline="0" noProof="0" dirty="0">
                          <a:latin typeface="Apthos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GB" sz="1200" baseline="0" noProof="0" dirty="0">
                          <a:latin typeface="Apthos"/>
                          <a:cs typeface="Segoe UI" panose="020B0502040204020203" pitchFamily="34" charset="0"/>
                        </a:rPr>
                        <a:t>00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>
                          <a:latin typeface="Apthos"/>
                          <a:cs typeface="Segoe UI" panose="020B0502040204020203" pitchFamily="34" charset="0"/>
                        </a:rPr>
                        <a:t>-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8B445"/>
                          </a:solidFill>
                          <a:effectLst/>
                          <a:uLnTx/>
                          <a:uFillTx/>
                          <a:latin typeface="Apthos"/>
                          <a:ea typeface="+mn-ea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8B445"/>
                        </a:solidFill>
                        <a:effectLst/>
                        <a:uLnTx/>
                        <a:uFillTx/>
                        <a:latin typeface="Apthos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200" noProof="0" dirty="0">
                          <a:latin typeface="Apthos"/>
                          <a:cs typeface="Segoe UI" panose="020B0502040204020203" pitchFamily="34" charset="0"/>
                        </a:rPr>
                        <a:t>Gazpachos, purees, lemonades, cocktails</a:t>
                      </a:r>
                    </a:p>
                  </a:txBody>
                  <a:tcPr marL="108000" marR="3600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07299"/>
                  </a:ext>
                </a:extLst>
              </a:tr>
            </a:tbl>
          </a:graphicData>
        </a:graphic>
      </p:graphicFrame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C79594E8-0C79-DE49-5A63-D4BCD8928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30" name="Picture 29" descr="Home - Fruity Line">
            <a:extLst>
              <a:ext uri="{FF2B5EF4-FFF2-40B4-BE49-F238E27FC236}">
                <a16:creationId xmlns:a16="http://schemas.microsoft.com/office/drawing/2014/main" id="{722A32D7-90BF-3240-3337-920A2B82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556" y="2005712"/>
            <a:ext cx="600001" cy="1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Talenten - Futureprove">
            <a:extLst>
              <a:ext uri="{FF2B5EF4-FFF2-40B4-BE49-F238E27FC236}">
                <a16:creationId xmlns:a16="http://schemas.microsoft.com/office/drawing/2014/main" id="{EEE784D7-FE1C-DC72-258C-4733F5CC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37" y="2259999"/>
            <a:ext cx="575819" cy="1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4E2B98-A1F4-5C93-BE7D-20F6FE469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5389" y="4408800"/>
            <a:ext cx="258334" cy="194615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CCC465E1-9E53-93E3-20F0-F82A7556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64" y="2500498"/>
            <a:ext cx="399385" cy="17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oolBest vermindert CO2-uitstoot met nieuwe plant-based verpakkingen | Pack  Online">
            <a:extLst>
              <a:ext uri="{FF2B5EF4-FFF2-40B4-BE49-F238E27FC236}">
                <a16:creationId xmlns:a16="http://schemas.microsoft.com/office/drawing/2014/main" id="{5BAF12EA-8725-31BE-D80F-82652A692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3211" r="97248">
                        <a14:foregroundMark x1="16514" y1="52667" x2="42661" y2="46667"/>
                        <a14:foregroundMark x1="25688" y1="48000" x2="35780" y2="50667"/>
                        <a14:foregroundMark x1="12385" y1="51333" x2="12385" y2="51333"/>
                        <a14:foregroundMark x1="10092" y1="57333" x2="10092" y2="57333"/>
                        <a14:foregroundMark x1="7798" y1="59333" x2="6881" y2="56000"/>
                        <a14:foregroundMark x1="6881" y1="46000" x2="6881" y2="46000"/>
                        <a14:foregroundMark x1="8716" y1="40000" x2="16055" y2="39333"/>
                        <a14:foregroundMark x1="8257" y1="39333" x2="9633" y2="71333"/>
                        <a14:foregroundMark x1="8257" y1="64000" x2="8257" y2="80000"/>
                        <a14:foregroundMark x1="5505" y1="71333" x2="5505" y2="71333"/>
                        <a14:foregroundMark x1="5505" y1="70667" x2="5505" y2="70667"/>
                        <a14:foregroundMark x1="61009" y1="55333" x2="61009" y2="55333"/>
                        <a14:foregroundMark x1="83028" y1="48667" x2="83028" y2="48667"/>
                        <a14:foregroundMark x1="93578" y1="40000" x2="93578" y2="40000"/>
                        <a14:foregroundMark x1="87156" y1="33333" x2="87156" y2="33333"/>
                        <a14:foregroundMark x1="93578" y1="24000" x2="93578" y2="24000"/>
                        <a14:foregroundMark x1="93578" y1="19333" x2="97248" y2="30000"/>
                        <a14:foregroundMark x1="92202" y1="24000" x2="92202" y2="46667"/>
                        <a14:foregroundMark x1="92202" y1="35333" x2="92661" y2="59333"/>
                        <a14:foregroundMark x1="91284" y1="35333" x2="89450" y2="38000"/>
                        <a14:foregroundMark x1="83028" y1="42000" x2="77982" y2="42667"/>
                        <a14:foregroundMark x1="3211" y1="74000" x2="3211" y2="74000"/>
                        <a14:foregroundMark x1="5505" y1="60000" x2="5505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13" y="4914087"/>
            <a:ext cx="302677" cy="2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nnocent – smoothie makers - Workplace Innovation">
            <a:extLst>
              <a:ext uri="{FF2B5EF4-FFF2-40B4-BE49-F238E27FC236}">
                <a16:creationId xmlns:a16="http://schemas.microsoft.com/office/drawing/2014/main" id="{A2804E6D-FC1E-FB5B-7FA4-D9DC7B4DD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430" y="5142576"/>
            <a:ext cx="486442" cy="25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ropicana Brands Group - Wikipedia">
            <a:extLst>
              <a:ext uri="{FF2B5EF4-FFF2-40B4-BE49-F238E27FC236}">
                <a16:creationId xmlns:a16="http://schemas.microsoft.com/office/drawing/2014/main" id="{54110471-6283-49DA-7F68-BD9C1589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61" y="5437595"/>
            <a:ext cx="519780" cy="1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F165784-D55E-09B9-1D49-865DC72E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69" y="5703274"/>
            <a:ext cx="449565" cy="15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Copa">
            <a:extLst>
              <a:ext uri="{FF2B5EF4-FFF2-40B4-BE49-F238E27FC236}">
                <a16:creationId xmlns:a16="http://schemas.microsoft.com/office/drawing/2014/main" id="{06212560-111B-EBC0-D2FF-A3035A06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81" y="2744206"/>
            <a:ext cx="264950" cy="19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ly Dose Juice | LinkedIn">
            <a:extLst>
              <a:ext uri="{FF2B5EF4-FFF2-40B4-BE49-F238E27FC236}">
                <a16:creationId xmlns:a16="http://schemas.microsoft.com/office/drawing/2014/main" id="{592F31E6-F763-841F-3026-0874079A8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5000"/>
          <a:stretch>
            <a:fillRect/>
          </a:stretch>
        </p:blipFill>
        <p:spPr bwMode="auto">
          <a:xfrm>
            <a:off x="2825104" y="3281555"/>
            <a:ext cx="178905" cy="15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ur Range - Mockingbird Raw Press">
            <a:extLst>
              <a:ext uri="{FF2B5EF4-FFF2-40B4-BE49-F238E27FC236}">
                <a16:creationId xmlns:a16="http://schemas.microsoft.com/office/drawing/2014/main" id="{B8ED7B85-4DCB-7D45-DA9D-C11EE780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64" y="3856772"/>
            <a:ext cx="539184" cy="1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ankly Juice - Food From Denmark">
            <a:extLst>
              <a:ext uri="{FF2B5EF4-FFF2-40B4-BE49-F238E27FC236}">
                <a16:creationId xmlns:a16="http://schemas.microsoft.com/office/drawing/2014/main" id="{2F07EB56-6780-1E68-C6C1-33C7FA4EA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5439" b="75731" l="14099" r="86192">
                        <a14:foregroundMark x1="15843" y1="38889" x2="15843" y2="38889"/>
                        <a14:foregroundMark x1="24419" y1="40643" x2="24419" y2="40643"/>
                        <a14:foregroundMark x1="14244" y1="30994" x2="14244" y2="42105"/>
                        <a14:foregroundMark x1="40407" y1="39766" x2="40407" y2="39766"/>
                        <a14:foregroundMark x1="48256" y1="39766" x2="48256" y2="39766"/>
                        <a14:foregroundMark x1="61919" y1="38889" x2="61919" y2="38889"/>
                        <a14:foregroundMark x1="72965" y1="38304" x2="72965" y2="38304"/>
                        <a14:foregroundMark x1="83430" y1="38304" x2="83430" y2="38304"/>
                        <a14:foregroundMark x1="86192" y1="30994" x2="86192" y2="30994"/>
                        <a14:backgroundMark x1="42442" y1="66667" x2="57994" y2="71345"/>
                        <a14:backgroundMark x1="36483" y1="71345" x2="47093" y2="81579"/>
                        <a14:backgroundMark x1="43605" y1="71930" x2="59157" y2="72807"/>
                        <a14:backgroundMark x1="43169" y1="66667" x2="61919" y2="69591"/>
                        <a14:backgroundMark x1="38081" y1="65789" x2="54942" y2="68129"/>
                        <a14:backgroundMark x1="35756" y1="68129" x2="54506" y2="73684"/>
                        <a14:backgroundMark x1="35756" y1="69591" x2="54506" y2="7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8" t="19299" r="9157" b="39941"/>
          <a:stretch>
            <a:fillRect/>
          </a:stretch>
        </p:blipFill>
        <p:spPr bwMode="auto">
          <a:xfrm>
            <a:off x="2666906" y="3552827"/>
            <a:ext cx="495301" cy="1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4DC2B-741F-31AF-6852-4C5421BADDB2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r>
              <a:rPr lang="en-US" sz="800">
                <a:solidFill>
                  <a:prstClr val="white">
                    <a:lumMod val="50000"/>
                  </a:prstClr>
                </a:solidFill>
                <a:latin typeface="Apthos"/>
              </a:rPr>
              <a:t>1) Estimate based on total sales; 2) total food &amp; beverages </a:t>
            </a:r>
          </a:p>
          <a:p>
            <a:pPr lvl="0">
              <a:defRPr/>
            </a:pPr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Source: Company Websites</a:t>
            </a:r>
          </a:p>
        </p:txBody>
      </p:sp>
      <p:pic>
        <p:nvPicPr>
          <p:cNvPr id="4" name="Picture 2" descr="Home - Fruity Line">
            <a:extLst>
              <a:ext uri="{FF2B5EF4-FFF2-40B4-BE49-F238E27FC236}">
                <a16:creationId xmlns:a16="http://schemas.microsoft.com/office/drawing/2014/main" id="{7D616DEF-1AFE-4E34-46AB-2A950D85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5883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logo">
            <a:extLst>
              <a:ext uri="{FF2B5EF4-FFF2-40B4-BE49-F238E27FC236}">
                <a16:creationId xmlns:a16="http://schemas.microsoft.com/office/drawing/2014/main" id="{97624183-6B83-B909-749D-5D9529164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4" t="3075" r="29258" b="19187"/>
          <a:stretch>
            <a:fillRect/>
          </a:stretch>
        </p:blipFill>
        <p:spPr bwMode="auto">
          <a:xfrm>
            <a:off x="2860045" y="3024041"/>
            <a:ext cx="109023" cy="17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0F6066-DBA6-C316-4E95-122F555DD26E}"/>
              </a:ext>
            </a:extLst>
          </p:cNvPr>
          <p:cNvSpPr txBox="1"/>
          <p:nvPr/>
        </p:nvSpPr>
        <p:spPr>
          <a:xfrm>
            <a:off x="2601751" y="3005938"/>
            <a:ext cx="23243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800" i="1" err="1">
                <a:latin typeface="Apthos"/>
                <a:cs typeface="Times New Roman" panose="02020603050405020304" pitchFamily="18" charset="0"/>
              </a:rPr>
              <a:t>Mac</a:t>
            </a:r>
            <a:r>
              <a:rPr lang="en-GB" sz="800" i="1" err="1">
                <a:latin typeface="Apthos"/>
              </a:rPr>
              <a:t>è</a:t>
            </a:r>
            <a:endParaRPr lang="en-GB" sz="800" i="1" baseline="30000">
              <a:latin typeface="Aptho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7F7933-3885-50DE-498B-199078B9D5A4}"/>
              </a:ext>
            </a:extLst>
          </p:cNvPr>
          <p:cNvSpPr txBox="1"/>
          <p:nvPr/>
        </p:nvSpPr>
        <p:spPr>
          <a:xfrm>
            <a:off x="2360912" y="3298603"/>
            <a:ext cx="4376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800" i="1">
                <a:latin typeface="Apthos"/>
                <a:cs typeface="Times New Roman" panose="02020603050405020304" pitchFamily="18" charset="0"/>
              </a:rPr>
              <a:t>Daily Dose</a:t>
            </a:r>
            <a:endParaRPr lang="en-GB" sz="800" i="1" baseline="30000">
              <a:latin typeface="Apthos"/>
            </a:endParaRPr>
          </a:p>
        </p:txBody>
      </p:sp>
      <p:pic>
        <p:nvPicPr>
          <p:cNvPr id="32" name="Picture 2" descr="Home - Deli 24">
            <a:extLst>
              <a:ext uri="{FF2B5EF4-FFF2-40B4-BE49-F238E27FC236}">
                <a16:creationId xmlns:a16="http://schemas.microsoft.com/office/drawing/2014/main" id="{5750CE29-FC39-7947-3DE1-3C8BE527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69" y="4148653"/>
            <a:ext cx="302774" cy="1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645CF5-B8A2-23B9-6CFC-4A7B3F6EACD7}"/>
              </a:ext>
            </a:extLst>
          </p:cNvPr>
          <p:cNvSpPr txBox="1"/>
          <p:nvPr/>
        </p:nvSpPr>
        <p:spPr>
          <a:xfrm>
            <a:off x="2437056" y="4176966"/>
            <a:ext cx="28533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800" i="1" dirty="0">
                <a:latin typeface="Apthos"/>
                <a:cs typeface="Times New Roman" panose="02020603050405020304" pitchFamily="18" charset="0"/>
              </a:rPr>
              <a:t>Deli 24</a:t>
            </a:r>
            <a:endParaRPr lang="en-GB" sz="800" i="1" baseline="30000" dirty="0">
              <a:latin typeface="Apthos"/>
            </a:endParaRPr>
          </a:p>
        </p:txBody>
      </p:sp>
      <p:pic>
        <p:nvPicPr>
          <p:cNvPr id="54276" name="Picture 4" descr="HPP - PASCAL Processing">
            <a:extLst>
              <a:ext uri="{FF2B5EF4-FFF2-40B4-BE49-F238E27FC236}">
                <a16:creationId xmlns:a16="http://schemas.microsoft.com/office/drawing/2014/main" id="{DD5294CD-D23A-CB16-1D79-2DB44DAE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59" y="4676723"/>
            <a:ext cx="528594" cy="1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Search">
            <a:extLst>
              <a:ext uri="{FF2B5EF4-FFF2-40B4-BE49-F238E27FC236}">
                <a16:creationId xmlns:a16="http://schemas.microsoft.com/office/drawing/2014/main" id="{D37C1770-DB6D-2E7C-B2E7-E601BEE7E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 t="36572" r="19144" b="35523"/>
          <a:stretch>
            <a:fillRect/>
          </a:stretch>
        </p:blipFill>
        <p:spPr bwMode="auto">
          <a:xfrm>
            <a:off x="2684249" y="5954860"/>
            <a:ext cx="458805" cy="20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0" name="Picture 8" descr="JotaEle AI">
            <a:extLst>
              <a:ext uri="{FF2B5EF4-FFF2-40B4-BE49-F238E27FC236}">
                <a16:creationId xmlns:a16="http://schemas.microsoft.com/office/drawing/2014/main" id="{03C11E5C-A1D0-FCC8-4F66-DBEBC7339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14286" r="3364" b="15238"/>
          <a:stretch>
            <a:fillRect/>
          </a:stretch>
        </p:blipFill>
        <p:spPr bwMode="auto">
          <a:xfrm>
            <a:off x="2583849" y="6234623"/>
            <a:ext cx="659605" cy="1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AEA8C1-9607-0FB7-E539-F063BDC6B53A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1988636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451F79-2ADB-204E-E18D-121765CC10A8}"/>
              </a:ext>
            </a:extLst>
          </p:cNvPr>
          <p:cNvPicPr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2502802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7926B8-0CA7-9062-0139-98F1AB3B7398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2239823"/>
            <a:ext cx="142248" cy="1117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9159A2-CBDB-F667-FB59-A1C413796322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2759885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Picture 2" descr="Flag of Italy - Wikipedia">
            <a:extLst>
              <a:ext uri="{FF2B5EF4-FFF2-40B4-BE49-F238E27FC236}">
                <a16:creationId xmlns:a16="http://schemas.microsoft.com/office/drawing/2014/main" id="{9FD4C51A-CE07-9DC5-70BC-A6CB83209D50}"/>
              </a:ext>
            </a:extLst>
          </p:cNvPr>
          <p:cNvPicPr>
            <a:picLocks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05" y="3016968"/>
            <a:ext cx="25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8DD9155-B41A-B64E-D96A-6882EC96C9E5}"/>
              </a:ext>
            </a:extLst>
          </p:cNvPr>
          <p:cNvPicPr>
            <a:picLocks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3274051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1" name="Picture 14" descr="Denemarken Vlag voor de Boot | Kwaliteit bij - Nautic Gear">
            <a:extLst>
              <a:ext uri="{FF2B5EF4-FFF2-40B4-BE49-F238E27FC236}">
                <a16:creationId xmlns:a16="http://schemas.microsoft.com/office/drawing/2014/main" id="{29E95E9B-F456-071E-ECCF-300DE7EB9F8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23600" r="7120" b="24400"/>
          <a:stretch>
            <a:fillRect/>
          </a:stretch>
        </p:blipFill>
        <p:spPr bwMode="auto">
          <a:xfrm>
            <a:off x="3435005" y="3531137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8C500B5-7586-A5F3-258E-3D98381573FD}"/>
              </a:ext>
            </a:extLst>
          </p:cNvPr>
          <p:cNvPicPr>
            <a:picLocks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3830494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91DA2F0D-9402-9424-3B5F-C922009BE6AE}"/>
              </a:ext>
            </a:extLst>
          </p:cNvPr>
          <p:cNvPicPr>
            <a:picLocks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05" y="4412843"/>
            <a:ext cx="25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437342-C9C7-6D97-2178-6ED18F85A067}"/>
              </a:ext>
            </a:extLst>
          </p:cNvPr>
          <p:cNvPicPr>
            <a:picLocks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4156927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705F14-8B9E-C584-F36A-FC24C8D39D71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4920551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C662F0-C7B2-AB54-6F5F-028D468A39D2}"/>
              </a:ext>
            </a:extLst>
          </p:cNvPr>
          <p:cNvPicPr>
            <a:picLocks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5179231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976D48E0-5251-C3D8-991B-9ED9F0DADBDE}"/>
              </a:ext>
            </a:extLst>
          </p:cNvPr>
          <p:cNvPicPr>
            <a:picLocks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05" y="5437911"/>
            <a:ext cx="25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799AEF4-A93E-2FD5-C63D-469FDEF2DA0E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5696591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8D66224-F42D-FA72-BF2D-CD8F1969E15E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005" y="4674726"/>
            <a:ext cx="252000" cy="18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4282" name="Picture 10">
            <a:extLst>
              <a:ext uri="{FF2B5EF4-FFF2-40B4-BE49-F238E27FC236}">
                <a16:creationId xmlns:a16="http://schemas.microsoft.com/office/drawing/2014/main" id="{B71F9085-D631-7A0C-4AF7-6375DF859F36}"/>
              </a:ext>
            </a:extLst>
          </p:cNvPr>
          <p:cNvPicPr>
            <a:picLocks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05" y="5955271"/>
            <a:ext cx="25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>
            <a:extLst>
              <a:ext uri="{FF2B5EF4-FFF2-40B4-BE49-F238E27FC236}">
                <a16:creationId xmlns:a16="http://schemas.microsoft.com/office/drawing/2014/main" id="{145A4AAD-946C-E17E-5C0C-C5EF41A23BCA}"/>
              </a:ext>
            </a:extLst>
          </p:cNvPr>
          <p:cNvPicPr>
            <a:picLocks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05" y="6213952"/>
            <a:ext cx="252000" cy="18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0D4E90E-BD2D-8087-7283-977885D500BA}"/>
              </a:ext>
            </a:extLst>
          </p:cNvPr>
          <p:cNvSpPr/>
          <p:nvPr/>
        </p:nvSpPr>
        <p:spPr>
          <a:xfrm>
            <a:off x="9917469" y="3248455"/>
            <a:ext cx="1969529" cy="1354547"/>
          </a:xfrm>
          <a:prstGeom prst="cloudCallout">
            <a:avLst>
              <a:gd name="adj1" fmla="val -59590"/>
              <a:gd name="adj2" fmla="val -23040"/>
            </a:avLst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  <a:latin typeface="Apthos"/>
              </a:rPr>
              <a:t>UF competition supports category growth and market expansion, serving as a complement rather than a threat to Fruity Line.</a:t>
            </a:r>
          </a:p>
        </p:txBody>
      </p:sp>
      <p:pic>
        <p:nvPicPr>
          <p:cNvPr id="1026" name="Picture 2" descr="The Juicy Group | LinkedIn">
            <a:extLst>
              <a:ext uri="{FF2B5EF4-FFF2-40B4-BE49-F238E27FC236}">
                <a16:creationId xmlns:a16="http://schemas.microsoft.com/office/drawing/2014/main" id="{1F040927-590C-14A2-E518-48CE9ADA3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20500" b="73500" l="7500" r="90000">
                        <a14:foregroundMark x1="20000" y1="32500" x2="20000" y2="32500"/>
                        <a14:foregroundMark x1="26000" y1="35000" x2="26000" y2="35000"/>
                        <a14:foregroundMark x1="32000" y1="36500" x2="32000" y2="36500"/>
                        <a14:foregroundMark x1="34500" y1="33500" x2="34500" y2="33500"/>
                        <a14:foregroundMark x1="37000" y1="33500" x2="37000" y2="40500"/>
                        <a14:foregroundMark x1="32500" y1="32500" x2="32500" y2="36500"/>
                        <a14:foregroundMark x1="31500" y1="32500" x2="31500" y2="34500"/>
                        <a14:foregroundMark x1="39000" y1="23000" x2="39000" y2="23000"/>
                        <a14:foregroundMark x1="31000" y1="21000" x2="31000" y2="21000"/>
                        <a14:foregroundMark x1="29500" y1="25000" x2="29500" y2="25000"/>
                        <a14:foregroundMark x1="37000" y1="25000" x2="37000" y2="25000"/>
                        <a14:foregroundMark x1="33500" y1="24500" x2="33500" y2="24500"/>
                        <a14:foregroundMark x1="9500" y1="23000" x2="9500" y2="23000"/>
                        <a14:foregroundMark x1="7500" y1="27500" x2="7500" y2="27500"/>
                        <a14:foregroundMark x1="48500" y1="39000" x2="49500" y2="39000"/>
                        <a14:foregroundMark x1="60000" y1="37000" x2="60000" y2="37000"/>
                        <a14:foregroundMark x1="85000" y1="38000" x2="85000" y2="38000"/>
                        <a14:foregroundMark x1="84000" y1="56500" x2="84000" y2="56500"/>
                        <a14:foregroundMark x1="74000" y1="60500" x2="74000" y2="60500"/>
                        <a14:foregroundMark x1="57000" y1="60000" x2="57000" y2="60000"/>
                        <a14:foregroundMark x1="37000" y1="60000" x2="37000" y2="60000"/>
                        <a14:foregroundMark x1="20000" y1="64000" x2="20000" y2="6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53" b="19476"/>
          <a:stretch>
            <a:fillRect/>
          </a:stretch>
        </p:blipFill>
        <p:spPr bwMode="auto">
          <a:xfrm>
            <a:off x="2952458" y="2224119"/>
            <a:ext cx="342631" cy="22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elgium Flag Icon SVG Vector &amp; PNG Free Download | UXWing">
            <a:extLst>
              <a:ext uri="{FF2B5EF4-FFF2-40B4-BE49-F238E27FC236}">
                <a16:creationId xmlns:a16="http://schemas.microsoft.com/office/drawing/2014/main" id="{B3B94DE6-A394-B7DB-5F2F-378B6D60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82" y="2331590"/>
            <a:ext cx="146838" cy="102077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20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FB2DAE5-40AB-579B-D4C8-0486C27B7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37BEDC7C-D006-6D25-B3B9-988AB85D03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93534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9" imgH="350" progId="TCLayout.ActiveDocument.1">
                  <p:embed/>
                </p:oleObj>
              </mc:Choice>
              <mc:Fallback>
                <p:oleObj name="think-cell Slide" r:id="rId32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BEDC7C-D006-6D25-B3B9-988AB85D03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C884BFB-569C-6D2F-A1AC-E58A68C4780E}"/>
              </a:ext>
            </a:extLst>
          </p:cNvPr>
          <p:cNvSpPr/>
          <p:nvPr>
            <p:custDataLst>
              <p:tags r:id="rId2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870016-5494-754D-792E-852C64C2AD48}"/>
              </a:ext>
            </a:extLst>
          </p:cNvPr>
          <p:cNvSpPr/>
          <p:nvPr>
            <p:custDataLst>
              <p:tags r:id="rId3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57" name="Titel 1">
            <a:extLst>
              <a:ext uri="{FF2B5EF4-FFF2-40B4-BE49-F238E27FC236}">
                <a16:creationId xmlns:a16="http://schemas.microsoft.com/office/drawing/2014/main" id="{5DFE7057-3316-9F9B-DD38-BADB67E00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365125"/>
            <a:ext cx="11090275" cy="773011"/>
          </a:xfrm>
        </p:spPr>
        <p:txBody>
          <a:bodyPr vert="horz">
            <a:noAutofit/>
          </a:bodyPr>
          <a:lstStyle/>
          <a:p>
            <a:r>
              <a:rPr lang="en-GB" sz="280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FL’s growth is driven by transforming the Ultra Fresh category </a:t>
            </a:r>
            <a:r>
              <a:rPr lang="en-GB" sz="2800" u="sng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GB" sz="2800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international expansion</a:t>
            </a:r>
            <a:endParaRPr lang="en-GB" sz="2800" cap="none" noProof="0" dirty="0">
              <a:solidFill>
                <a:srgbClr val="C00000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A568E05B-F2D3-261D-3E77-E0E8CA093BBF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57014723"/>
              </p:ext>
            </p:extLst>
          </p:nvPr>
        </p:nvGraphicFramePr>
        <p:xfrm>
          <a:off x="292537" y="1258880"/>
          <a:ext cx="50171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96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Top 10 retail customers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9E3C17D-1861-71BC-B02C-1F47C6E35C85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267757315"/>
              </p:ext>
            </p:extLst>
          </p:nvPr>
        </p:nvGraphicFramePr>
        <p:xfrm>
          <a:off x="1084263" y="2641600"/>
          <a:ext cx="1201737" cy="3862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sp>
        <p:nvSpPr>
          <p:cNvPr id="91" name="Tijdelijke aanduiding voor tekst 2">
            <a:extLst>
              <a:ext uri="{FF2B5EF4-FFF2-40B4-BE49-F238E27FC236}">
                <a16:creationId xmlns:a16="http://schemas.microsoft.com/office/drawing/2014/main" id="{2D738BAE-408D-85B9-6CC2-C9E189A9C50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841375" y="2817813"/>
            <a:ext cx="2238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1F85E698-368A-42AC-9742-41C8C55BABAC}" type="datetime'''''''''L''''''''''i''''''''''''''''''d''''''''''''l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Lidl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468BEF5-6F71-C1C4-FAFB-FB997FB9AE4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42938" y="3187700"/>
            <a:ext cx="4222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6231A41E-D5B9-4337-BD09-ED5F2724EEEF}" type="datetime'''J''''''''''''''''''''''''''''''u''''''''m''b''''''''''o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Jumbo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D63DA4B1-A58B-9775-C94B-E0EF4B455D54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668338" y="3557588"/>
            <a:ext cx="3968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8F2540C5-312C-474F-B725-71D57B5DE50C}" type="datetime'''''''P''''''''''''''r''''''''o''s''o''''''''''''l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Prosol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A2BA1940-542E-058F-C299-80D9B00AC1AD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344488" y="3927475"/>
            <a:ext cx="7207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070720ED-60EE-4666-AABF-7E2874602430}" type="datetime'''''Mer''''''''''''''''ca''''''''''''d''''o''na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Mercadona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86" name="Tijdelijke aanduiding voor tekst 2">
            <a:extLst>
              <a:ext uri="{FF2B5EF4-FFF2-40B4-BE49-F238E27FC236}">
                <a16:creationId xmlns:a16="http://schemas.microsoft.com/office/drawing/2014/main" id="{C6E6BDF7-A3E7-BE9D-BC63-A0ED9F60749E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803275" y="4297363"/>
            <a:ext cx="261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0D4AEB7E-436E-4C34-B153-95F984724620}" type="datetime'''''''''''P''lu''''''s'''''''''''''''''''''''''''''">
              <a:rPr lang="en-GB" altLang="en-US" sz="1200" smtClean="0">
                <a:latin typeface="Apthos"/>
              </a:rPr>
              <a:pPr/>
              <a:t>Plus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3" name="Tijdelijke aanduiding voor tekst 2">
            <a:extLst>
              <a:ext uri="{FF2B5EF4-FFF2-40B4-BE49-F238E27FC236}">
                <a16:creationId xmlns:a16="http://schemas.microsoft.com/office/drawing/2014/main" id="{B28EE874-EC5E-48E0-F3DB-7F04E4D1D49B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44538" y="4665663"/>
            <a:ext cx="3206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1FF24F24-6C05-47D7-B12B-1FE61AC1822D}" type="datetime'S''''''''''''''''''PA''''''''R''''''''''''''''''''''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SPAR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5" name="Tijdelijke aanduiding voor tekst 2">
            <a:extLst>
              <a:ext uri="{FF2B5EF4-FFF2-40B4-BE49-F238E27FC236}">
                <a16:creationId xmlns:a16="http://schemas.microsoft.com/office/drawing/2014/main" id="{B9A30A3A-1821-653C-A1AF-457BAE9DF898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814388" y="5035550"/>
            <a:ext cx="2508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0B3DDC24-5D1B-4104-BB36-ECB68BD6A962}" type="datetime'''''''''''A''''''''''''''''l''''''''''d''''i''''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Aldi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347C5567-417C-0159-5EB6-EC288F809855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806451" y="5405438"/>
            <a:ext cx="2587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9B7CB285-5353-48C2-85C7-C2B7827BF2B5}" type="datetime'''''''S''''''''O''''''''''''''K''''''''''''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SOK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65C79E3D-EB46-60DB-0DA2-648D7CF1E4F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803275" y="5775325"/>
            <a:ext cx="261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9CE365AA-97D9-4803-AEBF-4E8F96F1FCAB}" type="datetime'''''''D''''''i''''''''''''''''''''rk''''''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Dirk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75" name="Tijdelijke aanduiding voor tekst 2">
            <a:extLst>
              <a:ext uri="{FF2B5EF4-FFF2-40B4-BE49-F238E27FC236}">
                <a16:creationId xmlns:a16="http://schemas.microsoft.com/office/drawing/2014/main" id="{1E516CA5-7265-2F0A-81C4-CC751CAF8A9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55613" y="6145213"/>
            <a:ext cx="6096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ct val="0"/>
              </a:spcBef>
              <a:spcAft>
                <a:spcPct val="0"/>
              </a:spcAft>
              <a:buNone/>
              <a:defRPr/>
            </a:pPr>
            <a:fld id="{B7474CAE-064F-427F-8351-EE6AC646DBAD}" type="datetime'''''''H''''''''''''''''''''''''o''''og''v''''''''''lie''t'''">
              <a:rPr lang="en-GB" altLang="en-US" sz="1200" smtClean="0">
                <a:latin typeface="Apthos"/>
                <a:sym typeface="Apthos"/>
              </a:rPr>
              <a:pPr marL="0" lvl="0" indent="0" algn="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Hoogvliet</a:t>
            </a:fld>
            <a:endParaRPr kumimoji="0" lang="en-GB" sz="120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09" name="Tijdelijke aanduiding voor tekst 2">
            <a:extLst>
              <a:ext uri="{FF2B5EF4-FFF2-40B4-BE49-F238E27FC236}">
                <a16:creationId xmlns:a16="http://schemas.microsoft.com/office/drawing/2014/main" id="{D45FA46D-94D8-B8D0-2828-3202F14003A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228850" y="2817813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8AF8D22B-3562-46CA-B841-16E342E6B7A8}" type="datetime'''''''''''''''''''''''''''''''''''''3''''''''''''9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39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92" name="Tijdelijke aanduiding voor tekst 2">
            <a:extLst>
              <a:ext uri="{FF2B5EF4-FFF2-40B4-BE49-F238E27FC236}">
                <a16:creationId xmlns:a16="http://schemas.microsoft.com/office/drawing/2014/main" id="{0D53C95B-8FB3-95E8-6F95-3E9ABB58BCB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1638300" y="3187700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7F2A0C3E-95CE-4817-98AC-12BA922D2AF9}" type="datetime'''''''''1''''''''''''''''''''''''''''7''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17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93" name="Tijdelijke aanduiding voor tekst 2">
            <a:extLst>
              <a:ext uri="{FF2B5EF4-FFF2-40B4-BE49-F238E27FC236}">
                <a16:creationId xmlns:a16="http://schemas.microsoft.com/office/drawing/2014/main" id="{01674F24-66AF-3EFF-363C-9D1CA3A8CDCC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457325" y="3557588"/>
            <a:ext cx="2000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3EA3B577-9DC9-4C98-A9D7-B4B08DE84138}" type="datetime'''1''''''''0''''''''''''''''''''''''''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" name="Tijdelijke aanduiding voor tekst 2">
            <a:extLst>
              <a:ext uri="{FF2B5EF4-FFF2-40B4-BE49-F238E27FC236}">
                <a16:creationId xmlns:a16="http://schemas.microsoft.com/office/drawing/2014/main" id="{C39F9B66-A7F8-C716-F571-6C660556C9FE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379538" y="392747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71F76BED-3C4F-4ADC-A1B7-3713DCFA51F9}" type="datetime'''''''''''''''''''''''''''''''''''''''''''''''7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7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87" name="Tijdelijke aanduiding voor tekst 2">
            <a:extLst>
              <a:ext uri="{FF2B5EF4-FFF2-40B4-BE49-F238E27FC236}">
                <a16:creationId xmlns:a16="http://schemas.microsoft.com/office/drawing/2014/main" id="{CF448BAE-A1DA-84F6-9208-AA838DD68D18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354138" y="42973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79154ACC-4797-4871-A9BE-64DC7D6A263E}" type="datetime'''''''''''''''''''''6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6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68" name="Tijdelijke aanduiding voor tekst 2">
            <a:extLst>
              <a:ext uri="{FF2B5EF4-FFF2-40B4-BE49-F238E27FC236}">
                <a16:creationId xmlns:a16="http://schemas.microsoft.com/office/drawing/2014/main" id="{291427C5-75DE-4C36-41F1-A56CA6C49782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312863" y="466566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97416DBA-FBAB-431C-899F-B06114DA6379}" type="datetime'''''''''''''''''''5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95" name="Tijdelijke aanduiding voor tekst 2">
            <a:extLst>
              <a:ext uri="{FF2B5EF4-FFF2-40B4-BE49-F238E27FC236}">
                <a16:creationId xmlns:a16="http://schemas.microsoft.com/office/drawing/2014/main" id="{A19AAE58-5618-5CD6-0237-AD2EBC2B9F8D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309688" y="5035550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28FC0054-B11A-4CF4-8F13-DEE19672C827}" type="datetime'''''''''''''''''''''''''''''''''''4''''''''''''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F4A41283-2286-764D-9D32-C2F4D44E398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1304925" y="5405438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D025B1E9-D173-452A-B712-0532D4A06669}" type="datetime'''''''''''''''''''''''4''''''''''''''''''''''''''''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4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76D1AE1F-B64C-A277-7734-546067AA010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1263650" y="5775325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BE25B378-FDCB-442C-A50F-4710AA2D9FB3}" type="datetime'''''''''''''''''''''''''''''''''''''''3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3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79" name="Tijdelijke aanduiding voor tekst 2">
            <a:extLst>
              <a:ext uri="{FF2B5EF4-FFF2-40B4-BE49-F238E27FC236}">
                <a16:creationId xmlns:a16="http://schemas.microsoft.com/office/drawing/2014/main" id="{D22D9671-2E80-F5C5-8143-1A2624E57DF4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1235075" y="6145213"/>
            <a:ext cx="1222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defRPr/>
            </a:pPr>
            <a:fld id="{62C5D961-1758-4C23-9B97-21199512A3A3}" type="datetime'''''''''2'''''''''''''''''''''''''''''''''''''">
              <a:rPr lang="en-GB" altLang="en-US" sz="1200" b="0" smtClean="0"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</a:t>
            </a:fld>
            <a:endParaRPr kumimoji="0" lang="en-GB" sz="1200" b="0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68A392-3E15-AB9E-A0A6-FE31FC2BE088}"/>
              </a:ext>
            </a:extLst>
          </p:cNvPr>
          <p:cNvSpPr/>
          <p:nvPr/>
        </p:nvSpPr>
        <p:spPr>
          <a:xfrm>
            <a:off x="912813" y="2200276"/>
            <a:ext cx="1196975" cy="43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latin typeface="Apthos"/>
              </a:rPr>
              <a:t>Gross Sales 25LE </a:t>
            </a:r>
            <a:r>
              <a:rPr lang="en-GB" sz="1200">
                <a:solidFill>
                  <a:schemeClr val="tx1"/>
                </a:solidFill>
                <a:latin typeface="Apthos"/>
              </a:rPr>
              <a:t>(€M)</a:t>
            </a:r>
            <a:endParaRPr lang="en-GB" sz="1200" baseline="30000">
              <a:solidFill>
                <a:schemeClr val="tx1"/>
              </a:solidFill>
              <a:latin typeface="Aptho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A5F40D5-BE05-6DDD-887B-05838236D27D}"/>
              </a:ext>
            </a:extLst>
          </p:cNvPr>
          <p:cNvSpPr/>
          <p:nvPr/>
        </p:nvSpPr>
        <p:spPr>
          <a:xfrm>
            <a:off x="2405053" y="2200276"/>
            <a:ext cx="947738" cy="43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latin typeface="Apthos"/>
              </a:rPr>
              <a:t>20-25LE CAGR</a:t>
            </a:r>
            <a:endParaRPr lang="en-GB" sz="1200" b="1" baseline="30000">
              <a:solidFill>
                <a:schemeClr val="tx1"/>
              </a:solidFill>
              <a:latin typeface="Aptho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131490A-AB11-74FB-83D0-41042C338E8B}"/>
              </a:ext>
            </a:extLst>
          </p:cNvPr>
          <p:cNvSpPr/>
          <p:nvPr/>
        </p:nvSpPr>
        <p:spPr>
          <a:xfrm>
            <a:off x="3236153" y="2200276"/>
            <a:ext cx="946150" cy="43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Apthos"/>
              </a:rPr>
              <a:t># Countries active</a:t>
            </a:r>
            <a:endParaRPr lang="en-GB" sz="1200" baseline="30000" dirty="0">
              <a:solidFill>
                <a:schemeClr val="tx1"/>
              </a:solidFill>
              <a:latin typeface="Aptho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183B01F-15C1-FC8F-9C52-EA9B64AF8539}"/>
              </a:ext>
            </a:extLst>
          </p:cNvPr>
          <p:cNvSpPr txBox="1"/>
          <p:nvPr/>
        </p:nvSpPr>
        <p:spPr>
          <a:xfrm>
            <a:off x="2561034" y="2765425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20%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1B19818-AC79-F208-6957-61194C83F8BC}"/>
              </a:ext>
            </a:extLst>
          </p:cNvPr>
          <p:cNvSpPr txBox="1">
            <a:spLocks/>
          </p:cNvSpPr>
          <p:nvPr/>
        </p:nvSpPr>
        <p:spPr>
          <a:xfrm>
            <a:off x="2561034" y="6124576"/>
            <a:ext cx="576000" cy="250825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200" b="1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14%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C4745B3-0891-E39E-0B9D-07463D6D2629}"/>
              </a:ext>
            </a:extLst>
          </p:cNvPr>
          <p:cNvGrpSpPr/>
          <p:nvPr/>
        </p:nvGrpSpPr>
        <p:grpSpPr>
          <a:xfrm>
            <a:off x="3263934" y="2743200"/>
            <a:ext cx="890588" cy="3660775"/>
            <a:chOff x="3630980" y="2380034"/>
            <a:chExt cx="890588" cy="366035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5533955-71A4-0937-4D62-24D099F86016}"/>
                </a:ext>
              </a:extLst>
            </p:cNvPr>
            <p:cNvSpPr txBox="1"/>
            <p:nvPr/>
          </p:nvSpPr>
          <p:spPr>
            <a:xfrm>
              <a:off x="3630980" y="2380034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9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0B3872F-2794-AEB7-E142-32B799F10C52}"/>
                </a:ext>
              </a:extLst>
            </p:cNvPr>
            <p:cNvSpPr txBox="1"/>
            <p:nvPr/>
          </p:nvSpPr>
          <p:spPr>
            <a:xfrm>
              <a:off x="3630980" y="3126516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92C6C65-2166-B845-E92D-B643CE331AB1}"/>
                </a:ext>
              </a:extLst>
            </p:cNvPr>
            <p:cNvSpPr txBox="1"/>
            <p:nvPr/>
          </p:nvSpPr>
          <p:spPr>
            <a:xfrm>
              <a:off x="3630980" y="3872998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ECB7281-9947-34A1-5661-54C2832993AF}"/>
                </a:ext>
              </a:extLst>
            </p:cNvPr>
            <p:cNvSpPr txBox="1"/>
            <p:nvPr/>
          </p:nvSpPr>
          <p:spPr>
            <a:xfrm>
              <a:off x="3630980" y="4246239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3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7B9D13E-7848-7C5F-2575-AB0E281BFEE5}"/>
                </a:ext>
              </a:extLst>
            </p:cNvPr>
            <p:cNvSpPr txBox="1"/>
            <p:nvPr/>
          </p:nvSpPr>
          <p:spPr>
            <a:xfrm>
              <a:off x="3630980" y="4997691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22986F6-A9BC-AF31-02FE-865FDAC48396}"/>
                </a:ext>
              </a:extLst>
            </p:cNvPr>
            <p:cNvSpPr txBox="1"/>
            <p:nvPr/>
          </p:nvSpPr>
          <p:spPr>
            <a:xfrm>
              <a:off x="3630980" y="5370932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39C1E8-1EF7-B290-3304-70B13847D2C7}"/>
                </a:ext>
              </a:extLst>
            </p:cNvPr>
            <p:cNvSpPr txBox="1"/>
            <p:nvPr/>
          </p:nvSpPr>
          <p:spPr>
            <a:xfrm>
              <a:off x="3630980" y="2753275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38CE7F-ADED-FE37-948C-DC03B17000E9}"/>
                </a:ext>
              </a:extLst>
            </p:cNvPr>
            <p:cNvSpPr txBox="1"/>
            <p:nvPr/>
          </p:nvSpPr>
          <p:spPr>
            <a:xfrm>
              <a:off x="3630980" y="3499757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pthos"/>
                </a:rPr>
                <a:t>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19F04C-0D11-2AEB-A888-19CBE17E20D4}"/>
                </a:ext>
              </a:extLst>
            </p:cNvPr>
            <p:cNvSpPr txBox="1"/>
            <p:nvPr/>
          </p:nvSpPr>
          <p:spPr>
            <a:xfrm>
              <a:off x="3630980" y="4619480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B5458C-0CCE-7010-1CF9-6A70EA79F314}"/>
                </a:ext>
              </a:extLst>
            </p:cNvPr>
            <p:cNvSpPr txBox="1"/>
            <p:nvPr/>
          </p:nvSpPr>
          <p:spPr>
            <a:xfrm>
              <a:off x="3630980" y="5754116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648E1E0-68CF-DC15-F3A4-C593E89C81B0}"/>
              </a:ext>
            </a:extLst>
          </p:cNvPr>
          <p:cNvSpPr/>
          <p:nvPr/>
        </p:nvSpPr>
        <p:spPr>
          <a:xfrm>
            <a:off x="4262315" y="2200276"/>
            <a:ext cx="946150" cy="430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latin typeface="Apthos"/>
              </a:rPr>
              <a:t>Listed since</a:t>
            </a:r>
            <a:endParaRPr lang="en-GB" sz="1200" b="1" baseline="30000">
              <a:solidFill>
                <a:schemeClr val="tx1"/>
              </a:solidFill>
              <a:latin typeface="Aptho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2BDF7-3EF6-797B-7D36-E822A13E000B}"/>
              </a:ext>
            </a:extLst>
          </p:cNvPr>
          <p:cNvSpPr txBox="1"/>
          <p:nvPr/>
        </p:nvSpPr>
        <p:spPr>
          <a:xfrm>
            <a:off x="2561034" y="3138488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C87245-38ED-11FE-9E3E-1B43717D32A8}"/>
              </a:ext>
            </a:extLst>
          </p:cNvPr>
          <p:cNvSpPr txBox="1"/>
          <p:nvPr/>
        </p:nvSpPr>
        <p:spPr>
          <a:xfrm>
            <a:off x="2561034" y="3511550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18%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E08385-B001-51C3-CF26-DDC365325181}"/>
              </a:ext>
            </a:extLst>
          </p:cNvPr>
          <p:cNvSpPr txBox="1"/>
          <p:nvPr/>
        </p:nvSpPr>
        <p:spPr>
          <a:xfrm>
            <a:off x="2561034" y="3884613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7%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BA4538-5624-3419-36F9-3887B6C7004F}"/>
              </a:ext>
            </a:extLst>
          </p:cNvPr>
          <p:cNvSpPr txBox="1"/>
          <p:nvPr/>
        </p:nvSpPr>
        <p:spPr>
          <a:xfrm>
            <a:off x="2561034" y="4257675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9%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AADBB3-B90D-76F8-0FC3-F785283E4409}"/>
              </a:ext>
            </a:extLst>
          </p:cNvPr>
          <p:cNvSpPr txBox="1"/>
          <p:nvPr/>
        </p:nvSpPr>
        <p:spPr>
          <a:xfrm>
            <a:off x="2561034" y="4630738"/>
            <a:ext cx="576000" cy="252413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200" b="1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7%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458EE4-9D34-DCCA-68A8-25CB9394E953}"/>
              </a:ext>
            </a:extLst>
          </p:cNvPr>
          <p:cNvSpPr txBox="1"/>
          <p:nvPr/>
        </p:nvSpPr>
        <p:spPr>
          <a:xfrm>
            <a:off x="2561034" y="5003800"/>
            <a:ext cx="576000" cy="252413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>
                <a:solidFill>
                  <a:schemeClr val="accent4"/>
                </a:solidFill>
              </a:rPr>
              <a:t>-11%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F67394-0FA2-9804-9E32-9BE711F29B65}"/>
              </a:ext>
            </a:extLst>
          </p:cNvPr>
          <p:cNvSpPr txBox="1"/>
          <p:nvPr/>
        </p:nvSpPr>
        <p:spPr>
          <a:xfrm>
            <a:off x="2561034" y="5378451"/>
            <a:ext cx="576000" cy="250825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16%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84E166-DAC0-D0DD-D5D8-25C229F5489E}"/>
              </a:ext>
            </a:extLst>
          </p:cNvPr>
          <p:cNvSpPr txBox="1"/>
          <p:nvPr/>
        </p:nvSpPr>
        <p:spPr>
          <a:xfrm>
            <a:off x="2561034" y="5751514"/>
            <a:ext cx="576000" cy="250825"/>
          </a:xfrm>
          <a:prstGeom prst="ellipse">
            <a:avLst/>
          </a:prstGeom>
          <a:noFill/>
          <a:ln w="19050">
            <a:solidFill>
              <a:srgbClr val="68B44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>
            <a:defPPr>
              <a:defRPr lang="nl-NL"/>
            </a:defPPr>
            <a:lvl1pPr algn="ctr">
              <a:defRPr sz="1100">
                <a:solidFill>
                  <a:srgbClr val="68B445"/>
                </a:solidFill>
                <a:latin typeface="Aptho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1"/>
              <a:t>16%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1BDCA2-117A-CDC8-CE44-4A40032F5D97}"/>
              </a:ext>
            </a:extLst>
          </p:cNvPr>
          <p:cNvGrpSpPr/>
          <p:nvPr/>
        </p:nvGrpSpPr>
        <p:grpSpPr>
          <a:xfrm>
            <a:off x="4213070" y="2743200"/>
            <a:ext cx="1096663" cy="3660775"/>
            <a:chOff x="3630980" y="2380034"/>
            <a:chExt cx="890588" cy="366035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396291-1620-110B-034A-D9273478AA96}"/>
                </a:ext>
              </a:extLst>
            </p:cNvPr>
            <p:cNvSpPr txBox="1"/>
            <p:nvPr/>
          </p:nvSpPr>
          <p:spPr>
            <a:xfrm>
              <a:off x="3630980" y="2380034"/>
              <a:ext cx="890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2019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0D1062-52D8-FBB9-4BB7-A02ED10FC7E0}"/>
                </a:ext>
              </a:extLst>
            </p:cNvPr>
            <p:cNvSpPr txBox="1"/>
            <p:nvPr/>
          </p:nvSpPr>
          <p:spPr>
            <a:xfrm>
              <a:off x="3630980" y="3126516"/>
              <a:ext cx="8905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8FAFA-4A70-B371-FE3A-277E5C6562F3}"/>
                </a:ext>
              </a:extLst>
            </p:cNvPr>
            <p:cNvSpPr txBox="1"/>
            <p:nvPr/>
          </p:nvSpPr>
          <p:spPr>
            <a:xfrm>
              <a:off x="3630980" y="3872998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0C3D5D-EEA3-C967-94E2-CBC434CC6E86}"/>
                </a:ext>
              </a:extLst>
            </p:cNvPr>
            <p:cNvSpPr txBox="1"/>
            <p:nvPr/>
          </p:nvSpPr>
          <p:spPr>
            <a:xfrm>
              <a:off x="3630980" y="4246239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58BA38-E23F-DC7D-C880-DDB191877021}"/>
                </a:ext>
              </a:extLst>
            </p:cNvPr>
            <p:cNvSpPr txBox="1"/>
            <p:nvPr/>
          </p:nvSpPr>
          <p:spPr>
            <a:xfrm>
              <a:off x="3630980" y="5002661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2020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CF2754-5E39-87AE-2107-260A437C7D6E}"/>
                </a:ext>
              </a:extLst>
            </p:cNvPr>
            <p:cNvSpPr txBox="1"/>
            <p:nvPr/>
          </p:nvSpPr>
          <p:spPr>
            <a:xfrm>
              <a:off x="3630980" y="5375902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156158-B214-000B-A5A8-0C365F197F1C}"/>
                </a:ext>
              </a:extLst>
            </p:cNvPr>
            <p:cNvSpPr txBox="1"/>
            <p:nvPr/>
          </p:nvSpPr>
          <p:spPr>
            <a:xfrm>
              <a:off x="3630980" y="2753275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2156DF0-CC0F-836B-CE92-C6B6FC9CA2BD}"/>
                </a:ext>
              </a:extLst>
            </p:cNvPr>
            <p:cNvSpPr txBox="1"/>
            <p:nvPr/>
          </p:nvSpPr>
          <p:spPr>
            <a:xfrm>
              <a:off x="3630980" y="3499757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2016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DBB18D-15E1-D670-DFEC-9025B8366A25}"/>
                </a:ext>
              </a:extLst>
            </p:cNvPr>
            <p:cNvSpPr txBox="1"/>
            <p:nvPr/>
          </p:nvSpPr>
          <p:spPr>
            <a:xfrm>
              <a:off x="3630980" y="4619480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94EE3EE-9757-4779-747A-D4D4FB697DD5}"/>
                </a:ext>
              </a:extLst>
            </p:cNvPr>
            <p:cNvSpPr txBox="1"/>
            <p:nvPr/>
          </p:nvSpPr>
          <p:spPr>
            <a:xfrm>
              <a:off x="3630980" y="5754116"/>
              <a:ext cx="890588" cy="286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>
                  <a:latin typeface="Apthos"/>
                </a:rPr>
                <a:t>2012</a:t>
              </a:r>
            </a:p>
          </p:txBody>
        </p:sp>
      </p:grp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47D774E4-63B1-C82A-EC5B-9F0AA4424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DFCAB2-C389-B595-BF5A-91CDBB5AB56E}"/>
              </a:ext>
            </a:extLst>
          </p:cNvPr>
          <p:cNvSpPr/>
          <p:nvPr/>
        </p:nvSpPr>
        <p:spPr>
          <a:xfrm>
            <a:off x="7061831" y="1782864"/>
            <a:ext cx="5002350" cy="2144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Fruity Line partners with leading retailers to transform the Ultra Fresh (UF) category into a destination category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To achieve this, FL co-creates the assortment and innovations with retailers, acting like a category captain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Eventually this leads to moving the UF category from the juices shelf to the fresh fruits &amp; vegetables department, unlocking new sales potential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FL’s category transformation capability is evidenced by its success at Jumbo, </a:t>
            </a:r>
            <a:r>
              <a:rPr lang="en-GB" sz="1200" dirty="0" err="1">
                <a:solidFill>
                  <a:schemeClr val="tx1"/>
                </a:solidFill>
                <a:latin typeface="Apthos"/>
              </a:rPr>
              <a:t>Prosol</a:t>
            </a:r>
            <a:r>
              <a:rPr lang="en-GB" sz="1200" dirty="0">
                <a:solidFill>
                  <a:schemeClr val="tx1"/>
                </a:solidFill>
                <a:latin typeface="Apthos"/>
              </a:rPr>
              <a:t>, and Plus where it is shaping the UF category into a premium, health-oriented fresh 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6505F-F46E-B5FB-A232-32F4B4C8B3CC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endParaRPr lang="en-GB" sz="800">
              <a:solidFill>
                <a:schemeClr val="bg1">
                  <a:lumMod val="50000"/>
                </a:schemeClr>
              </a:solidFill>
              <a:latin typeface="Apthos"/>
            </a:endParaRPr>
          </a:p>
          <a:p>
            <a:pPr lvl="0">
              <a:defRPr/>
            </a:pPr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Source: Fruity Line sales data</a:t>
            </a:r>
          </a:p>
        </p:txBody>
      </p:sp>
      <p:pic>
        <p:nvPicPr>
          <p:cNvPr id="7" name="Picture 2" descr="Home - Fruity Line">
            <a:extLst>
              <a:ext uri="{FF2B5EF4-FFF2-40B4-BE49-F238E27FC236}">
                <a16:creationId xmlns:a16="http://schemas.microsoft.com/office/drawing/2014/main" id="{0C58183D-28D6-5FE4-C943-31D801F9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3978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E13A75F-B7D4-01B1-74F5-2F27ED74B682}"/>
              </a:ext>
            </a:extLst>
          </p:cNvPr>
          <p:cNvSpPr/>
          <p:nvPr/>
        </p:nvSpPr>
        <p:spPr>
          <a:xfrm>
            <a:off x="5484247" y="1697603"/>
            <a:ext cx="1537784" cy="2340000"/>
          </a:xfrm>
          <a:prstGeom prst="homePlate">
            <a:avLst>
              <a:gd name="adj" fmla="val 16729"/>
            </a:avLst>
          </a:prstGeom>
          <a:solidFill>
            <a:srgbClr val="F6A3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Apthos"/>
              </a:rPr>
              <a:t>Category transformation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B601034-3CDE-A96F-33C8-24408C11F7DF}"/>
              </a:ext>
            </a:extLst>
          </p:cNvPr>
          <p:cNvSpPr/>
          <p:nvPr/>
        </p:nvSpPr>
        <p:spPr>
          <a:xfrm>
            <a:off x="5484247" y="4087094"/>
            <a:ext cx="1537784" cy="2342473"/>
          </a:xfrm>
          <a:prstGeom prst="homePlate">
            <a:avLst>
              <a:gd name="adj" fmla="val 16729"/>
            </a:avLst>
          </a:prstGeom>
          <a:solidFill>
            <a:srgbClr val="1DB8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Apthos"/>
              </a:rPr>
              <a:t>Inter-nationalisation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F8D15C2-DE04-ABED-C1B2-9A58CE8E9F1B}"/>
              </a:ext>
            </a:extLst>
          </p:cNvPr>
          <p:cNvSpPr/>
          <p:nvPr/>
        </p:nvSpPr>
        <p:spPr>
          <a:xfrm>
            <a:off x="7039358" y="4087094"/>
            <a:ext cx="4851017" cy="2301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At international retailers, FL leverages its home-market success to roll out across countries.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With a broad assortment, FL develops international assortments tailored to local tastes and is the only player in Europe with scale for large rollouts.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When FL launches UF with an international retailer, it gains visibility in new markets, prompting local retailers to follow and adopt Ultra Fresh — creating new business for FL.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A key example is Lidl, where FL expanded to eight countries in five years, inspiring others like </a:t>
            </a:r>
            <a:r>
              <a:rPr lang="en-GB" sz="1200" dirty="0" err="1">
                <a:solidFill>
                  <a:schemeClr val="tx1"/>
                </a:solidFill>
                <a:latin typeface="Apthos"/>
              </a:rPr>
              <a:t>Żabka</a:t>
            </a:r>
            <a:r>
              <a:rPr lang="en-GB" sz="1200" dirty="0">
                <a:solidFill>
                  <a:schemeClr val="tx1"/>
                </a:solidFill>
                <a:latin typeface="Apthos"/>
              </a:rPr>
              <a:t> and </a:t>
            </a:r>
            <a:r>
              <a:rPr lang="en-GB" sz="1200" dirty="0" err="1">
                <a:solidFill>
                  <a:schemeClr val="tx1"/>
                </a:solidFill>
                <a:latin typeface="Apthos"/>
              </a:rPr>
              <a:t>Biedronka</a:t>
            </a:r>
            <a:r>
              <a:rPr lang="en-GB" sz="1200" dirty="0">
                <a:solidFill>
                  <a:schemeClr val="tx1"/>
                </a:solidFill>
                <a:latin typeface="Apthos"/>
              </a:rPr>
              <a:t> to develop Ultra Fresh.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Apthos"/>
              </a:rPr>
              <a:t>FL is well positioned to roll-out internationally because of its high service levels and short lead times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5895A0-0863-8D3E-B33C-6C212832A8EC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352425" y="1709738"/>
            <a:ext cx="214313" cy="160338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F2B1E6-A3EB-C9D5-A214-2F80149DB3D8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2268538" y="1709738"/>
            <a:ext cx="214313" cy="160338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866883E-C41A-5285-A1EF-E68BE2469ED0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617538" y="1704975"/>
            <a:ext cx="15494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229EE7FA-51A4-46CA-A452-65C13C7593FE}" type="datetime'''Ca''t''eg''''''o''ry'''''''''''' t''r''a''''nsf''ormat''ion'">
              <a:rPr lang="en-GB" altLang="en-US" sz="1200" smtClean="0">
                <a:effectLst/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Category transformation</a:t>
            </a:fld>
            <a:endParaRPr lang="en-GB" sz="1200" dirty="0">
              <a:latin typeface="Apthos"/>
              <a:sym typeface="Apthos"/>
            </a:endParaRP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3938B1A8-8F04-4308-106D-4480485772CB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2533650" y="1704975"/>
            <a:ext cx="12541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fld id="{C19AB65B-CCDB-4870-BC61-FF3D4C8DD29D}" type="datetime'''In''''''ter''''n''a''tion''''''''''''''''al''isa''t''''ion'">
              <a:rPr lang="en-GB" altLang="en-US" sz="1200" smtClean="0">
                <a:effectLst/>
                <a:latin typeface="Apthos"/>
                <a:sym typeface="Apthos"/>
              </a:rPr>
              <a:pPr marL="0" lvl="0" indent="0">
                <a:spcBef>
                  <a:spcPct val="0"/>
                </a:spcBef>
                <a:spcAft>
                  <a:spcPct val="0"/>
                </a:spcAft>
                <a:buNone/>
              </a:pPr>
              <a:t>Internationalisation</a:t>
            </a:fld>
            <a:endParaRPr lang="en-GB" sz="1200" dirty="0">
              <a:latin typeface="Apthos"/>
              <a:sym typeface="Apthos"/>
            </a:endParaRPr>
          </a:p>
        </p:txBody>
      </p:sp>
    </p:spTree>
    <p:extLst>
      <p:ext uri="{BB962C8B-B14F-4D97-AF65-F5344CB8AC3E}">
        <p14:creationId xmlns:p14="http://schemas.microsoft.com/office/powerpoint/2010/main" val="1501556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EE15980-FC29-B33C-BBAC-3FA1CE11A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E88F044-B373-8579-782A-FD6C77606E5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098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50" progId="TCLayout.ActiveDocument.1">
                  <p:embed/>
                </p:oleObj>
              </mc:Choice>
              <mc:Fallback>
                <p:oleObj name="think-cell Slide" r:id="rId6" imgW="349" imgH="35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88F044-B373-8579-782A-FD6C77606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34880067-FFDC-F191-CB80-C8584F1952C7}"/>
              </a:ext>
            </a:extLst>
          </p:cNvPr>
          <p:cNvSpPr/>
          <p:nvPr/>
        </p:nvSpPr>
        <p:spPr>
          <a:xfrm>
            <a:off x="281205" y="1773238"/>
            <a:ext cx="2349969" cy="973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Apthos"/>
              </a:rPr>
              <a:t>Grow the 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5CC1A-DF5D-F8C0-5CD5-FC1627B973D9}"/>
              </a:ext>
            </a:extLst>
          </p:cNvPr>
          <p:cNvSpPr/>
          <p:nvPr/>
        </p:nvSpPr>
        <p:spPr>
          <a:xfrm>
            <a:off x="281205" y="5080327"/>
            <a:ext cx="2349968" cy="9735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Apthos"/>
              </a:rPr>
              <a:t>Seek new business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8C7F3-D1F5-9098-1A5A-D1520A404C2D}"/>
              </a:ext>
            </a:extLst>
          </p:cNvPr>
          <p:cNvSpPr/>
          <p:nvPr/>
        </p:nvSpPr>
        <p:spPr>
          <a:xfrm>
            <a:off x="281205" y="2875602"/>
            <a:ext cx="2349969" cy="9735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Apthos"/>
              </a:rPr>
              <a:t>Drive category transformation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3EE475-A1DD-58B5-1FC6-65BCE7A3BEDD}"/>
              </a:ext>
            </a:extLst>
          </p:cNvPr>
          <p:cNvSpPr/>
          <p:nvPr/>
        </p:nvSpPr>
        <p:spPr>
          <a:xfrm>
            <a:off x="281205" y="3977965"/>
            <a:ext cx="2349968" cy="9735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Apthos"/>
              </a:rPr>
              <a:t>Further leverage international flywheels</a:t>
            </a: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C51AA81-EEF2-4D74-AC90-2D05BE2D4F3B}"/>
              </a:ext>
            </a:extLst>
          </p:cNvPr>
          <p:cNvSpPr/>
          <p:nvPr>
            <p:custDataLst>
              <p:tags r:id="rId2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B18767D-1659-2795-AE9A-69444FD9BDD1}"/>
              </a:ext>
            </a:extLst>
          </p:cNvPr>
          <p:cNvSpPr/>
          <p:nvPr>
            <p:custDataLst>
              <p:tags r:id="rId3"/>
            </p:custDataLst>
          </p:nvPr>
        </p:nvSpPr>
        <p:spPr bwMode="white">
          <a:xfrm>
            <a:off x="12573000" y="0"/>
            <a:ext cx="12700" cy="12700"/>
          </a:xfrm>
          <a:prstGeom prst="rect">
            <a:avLst/>
          </a:prstGeom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777777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GB" sz="1400" noProof="0">
              <a:solidFill>
                <a:schemeClr val="tx1"/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3583FAC-AC7C-BB3E-6436-68EA899D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41" y="365125"/>
            <a:ext cx="12125120" cy="773011"/>
          </a:xfrm>
        </p:spPr>
        <p:txBody>
          <a:bodyPr vert="horz">
            <a:noAutofit/>
          </a:bodyPr>
          <a:lstStyle/>
          <a:p>
            <a:r>
              <a:rPr lang="en-GB" sz="2800" cap="none" dirty="0">
                <a:solidFill>
                  <a:srgbClr val="C0000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Against this background, FL has defined 3 key strategic growth spearheads</a:t>
            </a:r>
            <a:endParaRPr lang="en-GB" sz="2800" cap="none" noProof="0" dirty="0">
              <a:solidFill>
                <a:srgbClr val="C00000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931712D5-1387-8C3D-B772-558DA57C6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121359"/>
              </p:ext>
            </p:extLst>
          </p:nvPr>
        </p:nvGraphicFramePr>
        <p:xfrm>
          <a:off x="281849" y="1259984"/>
          <a:ext cx="804748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7481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 dirty="0">
                          <a:solidFill>
                            <a:sysClr val="windowText" lastClr="000000"/>
                          </a:solidFill>
                          <a:latin typeface="Apthos"/>
                        </a:rPr>
                        <a:t>Growth spearhead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4512D-DDDE-AB2A-A3CC-6D635E0232B1}"/>
              </a:ext>
            </a:extLst>
          </p:cNvPr>
          <p:cNvSpPr/>
          <p:nvPr/>
        </p:nvSpPr>
        <p:spPr>
          <a:xfrm>
            <a:off x="2690217" y="2875601"/>
            <a:ext cx="5639113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pthos"/>
              </a:rPr>
              <a:t>Mature the Ultra Fresh category with established accounts through  partnering to elevate the category into a true destination. This includes expanding the assortment, moving it to the fresh-produce department, and positioning it as “fruit and vegetables in a bottle” rather than a regular juice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710DF8-D35D-3B6A-E097-C55081221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55264"/>
              </p:ext>
            </p:extLst>
          </p:nvPr>
        </p:nvGraphicFramePr>
        <p:xfrm>
          <a:off x="8463063" y="1259984"/>
          <a:ext cx="348732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321">
                  <a:extLst>
                    <a:ext uri="{9D8B030D-6E8A-4147-A177-3AD203B41FA5}">
                      <a16:colId xmlns:a16="http://schemas.microsoft.com/office/drawing/2014/main" val="3876335840"/>
                    </a:ext>
                  </a:extLst>
                </a:gridCol>
              </a:tblGrid>
              <a:tr h="296371">
                <a:tc>
                  <a:txBody>
                    <a:bodyPr/>
                    <a:lstStyle/>
                    <a:p>
                      <a:pPr algn="ctr" rtl="0"/>
                      <a:r>
                        <a:rPr lang="en-GB" sz="1400" b="1" noProof="0">
                          <a:solidFill>
                            <a:sysClr val="windowText" lastClr="000000"/>
                          </a:solidFill>
                          <a:latin typeface="Apthos"/>
                        </a:rPr>
                        <a:t>Example customers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838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FAA0172-270C-8AA4-6F14-C026C67BCAD5}"/>
              </a:ext>
            </a:extLst>
          </p:cNvPr>
          <p:cNvSpPr/>
          <p:nvPr/>
        </p:nvSpPr>
        <p:spPr>
          <a:xfrm>
            <a:off x="2690217" y="3977964"/>
            <a:ext cx="5639113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pthos"/>
              </a:rPr>
              <a:t>Use partnerships with international retailers to enter and expand in new markets and showcase Ultra Fresh success. This visibility acts as a catalyst for local retailers who look to replicate the concept, driving further category adoption and creating new business opportunities for Fruity Line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C7C809-E735-2312-BBCC-712D3A5CDF64}"/>
              </a:ext>
            </a:extLst>
          </p:cNvPr>
          <p:cNvSpPr/>
          <p:nvPr/>
        </p:nvSpPr>
        <p:spPr>
          <a:xfrm>
            <a:off x="2690217" y="5080327"/>
            <a:ext cx="5742720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pthos"/>
              </a:rPr>
              <a:t>Develop starting positions at new customers to enhance the European retail landscape (for the business after tomorrow)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6119608-69DB-A68A-FAA0-5AF743ED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458" y="4113991"/>
            <a:ext cx="701538" cy="7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PLUS Supermarkets Customer Story | commercetools">
            <a:extLst>
              <a:ext uri="{FF2B5EF4-FFF2-40B4-BE49-F238E27FC236}">
                <a16:creationId xmlns:a16="http://schemas.microsoft.com/office/drawing/2014/main" id="{AC99BB6F-A727-7CC1-B570-3C5EA9002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30308" r="7404" b="31112"/>
          <a:stretch>
            <a:fillRect/>
          </a:stretch>
        </p:blipFill>
        <p:spPr bwMode="auto">
          <a:xfrm>
            <a:off x="10447140" y="2990336"/>
            <a:ext cx="906660" cy="1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ercadona | PotatoPro">
            <a:extLst>
              <a:ext uri="{FF2B5EF4-FFF2-40B4-BE49-F238E27FC236}">
                <a16:creationId xmlns:a16="http://schemas.microsoft.com/office/drawing/2014/main" id="{8A74AC61-B83E-7532-D165-74912556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91" y="1646274"/>
            <a:ext cx="991584" cy="4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3F70168E-BA2E-80CB-02EB-406B7C58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44" y="2952532"/>
            <a:ext cx="968409" cy="2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>
            <a:extLst>
              <a:ext uri="{FF2B5EF4-FFF2-40B4-BE49-F238E27FC236}">
                <a16:creationId xmlns:a16="http://schemas.microsoft.com/office/drawing/2014/main" id="{116D4256-C8EE-2854-7F31-CE18D756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75" y="4113991"/>
            <a:ext cx="668086" cy="7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K Case Study - Overcast HQ">
            <a:extLst>
              <a:ext uri="{FF2B5EF4-FFF2-40B4-BE49-F238E27FC236}">
                <a16:creationId xmlns:a16="http://schemas.microsoft.com/office/drawing/2014/main" id="{DE7A3610-3F72-95E6-C92E-B5524760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2" t="35697" r="29197" b="30381"/>
          <a:stretch>
            <a:fillRect/>
          </a:stretch>
        </p:blipFill>
        <p:spPr bwMode="auto">
          <a:xfrm>
            <a:off x="9309598" y="3438128"/>
            <a:ext cx="559482" cy="2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op Trading Logo &amp; Brand Assets (SVG, PNG and vector) - Brandfetch">
            <a:extLst>
              <a:ext uri="{FF2B5EF4-FFF2-40B4-BE49-F238E27FC236}">
                <a16:creationId xmlns:a16="http://schemas.microsoft.com/office/drawing/2014/main" id="{888D56EF-7785-C259-B9A5-892EECAF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41" y="4113991"/>
            <a:ext cx="725482" cy="7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4" descr="Transport naar Edeka warehouses Duitsland | Van Thiel Transport">
            <a:extLst>
              <a:ext uri="{FF2B5EF4-FFF2-40B4-BE49-F238E27FC236}">
                <a16:creationId xmlns:a16="http://schemas.microsoft.com/office/drawing/2014/main" id="{3FFBE58E-979D-A586-A6A9-B1CDE8FF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918" y="5067633"/>
            <a:ext cx="774400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6" descr="REWE - Wikipedia">
            <a:extLst>
              <a:ext uri="{FF2B5EF4-FFF2-40B4-BE49-F238E27FC236}">
                <a16:creationId xmlns:a16="http://schemas.microsoft.com/office/drawing/2014/main" id="{A080FA58-1672-65FC-1581-68F9BD258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833" y="5148729"/>
            <a:ext cx="900799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326E4A02-2464-AA9C-4C5D-5CB68A17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972" y="5036294"/>
            <a:ext cx="527076" cy="5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266A482-7F0B-A052-C71B-7649E97B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32" y="5587389"/>
            <a:ext cx="834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7B01AD25-A3BD-42A6-CA2E-74B0ECED0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510" y="550323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00ED1620-623A-F15A-C9BD-4953234C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88" y="5549589"/>
            <a:ext cx="513461" cy="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3B9709B-ABCC-23DC-695C-0BE47F821D84}"/>
              </a:ext>
            </a:extLst>
          </p:cNvPr>
          <p:cNvSpPr/>
          <p:nvPr/>
        </p:nvSpPr>
        <p:spPr>
          <a:xfrm>
            <a:off x="321280" y="2915754"/>
            <a:ext cx="279601" cy="279601"/>
          </a:xfrm>
          <a:prstGeom prst="ellipse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Apthos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C83647-24CF-0F48-BC53-E50CA48B0AF0}"/>
              </a:ext>
            </a:extLst>
          </p:cNvPr>
          <p:cNvSpPr/>
          <p:nvPr/>
        </p:nvSpPr>
        <p:spPr>
          <a:xfrm>
            <a:off x="321280" y="3999619"/>
            <a:ext cx="279601" cy="279601"/>
          </a:xfrm>
          <a:prstGeom prst="ellipse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Apthos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543F40-AECE-5CB4-1623-32E43C91B67F}"/>
              </a:ext>
            </a:extLst>
          </p:cNvPr>
          <p:cNvSpPr/>
          <p:nvPr/>
        </p:nvSpPr>
        <p:spPr>
          <a:xfrm>
            <a:off x="321277" y="5145633"/>
            <a:ext cx="279601" cy="279601"/>
          </a:xfrm>
          <a:prstGeom prst="ellipse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Apthos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0EF6E2-32F7-9844-B89D-FB24E9265329}"/>
              </a:ext>
            </a:extLst>
          </p:cNvPr>
          <p:cNvSpPr/>
          <p:nvPr/>
        </p:nvSpPr>
        <p:spPr>
          <a:xfrm>
            <a:off x="321277" y="1814997"/>
            <a:ext cx="279601" cy="279601"/>
          </a:xfrm>
          <a:prstGeom prst="ellipse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latin typeface="Apthos"/>
              </a:rPr>
              <a:t>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0A81DD-4A2D-6B28-B666-33641D44F7D3}"/>
              </a:ext>
            </a:extLst>
          </p:cNvPr>
          <p:cNvCxnSpPr>
            <a:cxnSpLocks/>
          </p:cNvCxnSpPr>
          <p:nvPr/>
        </p:nvCxnSpPr>
        <p:spPr>
          <a:xfrm flipV="1">
            <a:off x="281205" y="3897009"/>
            <a:ext cx="11652250" cy="33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FDC95A-FD50-421C-F616-CF752611B5F5}"/>
              </a:ext>
            </a:extLst>
          </p:cNvPr>
          <p:cNvCxnSpPr>
            <a:cxnSpLocks/>
          </p:cNvCxnSpPr>
          <p:nvPr/>
        </p:nvCxnSpPr>
        <p:spPr>
          <a:xfrm flipV="1">
            <a:off x="281205" y="4999372"/>
            <a:ext cx="11652250" cy="33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F1F0ED-4947-C5B5-8156-171C71E649B0}"/>
              </a:ext>
            </a:extLst>
          </p:cNvPr>
          <p:cNvCxnSpPr>
            <a:cxnSpLocks/>
          </p:cNvCxnSpPr>
          <p:nvPr/>
        </p:nvCxnSpPr>
        <p:spPr>
          <a:xfrm flipV="1">
            <a:off x="281205" y="2794645"/>
            <a:ext cx="11652250" cy="3314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B8B147-09F0-E730-D2A2-46F211CC0673}"/>
              </a:ext>
            </a:extLst>
          </p:cNvPr>
          <p:cNvSpPr/>
          <p:nvPr/>
        </p:nvSpPr>
        <p:spPr>
          <a:xfrm>
            <a:off x="2690217" y="1773238"/>
            <a:ext cx="5639113" cy="9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pthos"/>
              </a:rPr>
              <a:t>Drive growth with existing customers through assortment expansion, shelf improvements, and deeper partnerships</a:t>
            </a:r>
          </a:p>
        </p:txBody>
      </p:sp>
      <p:pic>
        <p:nvPicPr>
          <p:cNvPr id="3074" name="Picture 2" descr="Logotypy - Press Kits - Biuro prasowe sieci Biedronka">
            <a:extLst>
              <a:ext uri="{FF2B5EF4-FFF2-40B4-BE49-F238E27FC236}">
                <a16:creationId xmlns:a16="http://schemas.microsoft.com/office/drawing/2014/main" id="{462084EA-4A99-3437-6283-06046EB2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11062" r="7145" b="9390"/>
          <a:stretch>
            <a:fillRect/>
          </a:stretch>
        </p:blipFill>
        <p:spPr bwMode="auto">
          <a:xfrm>
            <a:off x="10674503" y="1743940"/>
            <a:ext cx="893229" cy="4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A80F2-2639-1C36-BDBB-DEAEA150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56" y="3267000"/>
            <a:ext cx="495399" cy="4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16B4F2-CE75-3F47-EAB0-566BE4E3B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681" y="2351418"/>
            <a:ext cx="676347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ar Logo, symbol, meaning, history, PNG, brand">
            <a:extLst>
              <a:ext uri="{FF2B5EF4-FFF2-40B4-BE49-F238E27FC236}">
                <a16:creationId xmlns:a16="http://schemas.microsoft.com/office/drawing/2014/main" id="{0FBC054B-404C-090B-7819-6C568A6BA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" t="33244" r="512" b="33259"/>
          <a:stretch>
            <a:fillRect/>
          </a:stretch>
        </p:blipFill>
        <p:spPr bwMode="auto">
          <a:xfrm>
            <a:off x="8738830" y="2488690"/>
            <a:ext cx="1359313" cy="2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F386AD42-58A6-6E51-2F3D-CE2240212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16CE38-B8A9-9849-A584-0E4061D0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401" y="5967654"/>
            <a:ext cx="845435" cy="2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rmarché - Intermarché Wanty">
            <a:extLst>
              <a:ext uri="{FF2B5EF4-FFF2-40B4-BE49-F238E27FC236}">
                <a16:creationId xmlns:a16="http://schemas.microsoft.com/office/drawing/2014/main" id="{553B1C2A-C175-F5D1-DF8C-C333C7A43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2" b="31167"/>
          <a:stretch>
            <a:fillRect/>
          </a:stretch>
        </p:blipFill>
        <p:spPr bwMode="auto">
          <a:xfrm>
            <a:off x="10948467" y="5985189"/>
            <a:ext cx="936086" cy="19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me - Fruity Line">
            <a:extLst>
              <a:ext uri="{FF2B5EF4-FFF2-40B4-BE49-F238E27FC236}">
                <a16:creationId xmlns:a16="http://schemas.microsoft.com/office/drawing/2014/main" id="{E0B1B34E-8FE6-B800-BD08-4AABF662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3978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>
            <a:extLst>
              <a:ext uri="{FF2B5EF4-FFF2-40B4-BE49-F238E27FC236}">
                <a16:creationId xmlns:a16="http://schemas.microsoft.com/office/drawing/2014/main" id="{FE606AC0-BC9F-CC73-700C-2405231B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536" y="2109448"/>
            <a:ext cx="881006" cy="3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xfood in brief | Axfood">
            <a:extLst>
              <a:ext uri="{FF2B5EF4-FFF2-40B4-BE49-F238E27FC236}">
                <a16:creationId xmlns:a16="http://schemas.microsoft.com/office/drawing/2014/main" id="{B5109CAA-669A-20B4-AE0F-A3652891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44" y="5988923"/>
            <a:ext cx="768577" cy="1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7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FB62-E5CA-3F8B-EDDB-E5BBC7E19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ADF059B-3DB6-DD2F-CB16-B4FB9C4F78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02129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73" imgH="473" progId="TCLayout.ActiveDocument.1">
                  <p:embed/>
                </p:oleObj>
              </mc:Choice>
              <mc:Fallback>
                <p:oleObj name="think-cell Slide" r:id="rId16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ADF059B-3DB6-DD2F-CB16-B4FB9C4F7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FDCA86D-67D0-DD57-E5C3-927D398D3C28}"/>
              </a:ext>
            </a:extLst>
          </p:cNvPr>
          <p:cNvSpPr/>
          <p:nvPr/>
        </p:nvSpPr>
        <p:spPr>
          <a:xfrm>
            <a:off x="233773" y="54020"/>
            <a:ext cx="2950947" cy="247168"/>
          </a:xfrm>
          <a:prstGeom prst="rect">
            <a:avLst/>
          </a:prstGeom>
          <a:solidFill>
            <a:srgbClr val="C2E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36000" rIns="36000" bIns="36000" rtlCol="0" anchor="ctr"/>
          <a:lstStyle/>
          <a:p>
            <a:r>
              <a:rPr lang="en-GB" sz="1200" b="1" dirty="0">
                <a:solidFill>
                  <a:schemeClr val="tx1"/>
                </a:solidFill>
                <a:latin typeface="Apthos"/>
              </a:rPr>
              <a:t>Drive category transformation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02B0884-2D56-D0ED-D5A0-8518FC77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365125"/>
            <a:ext cx="11667219" cy="773011"/>
          </a:xfrm>
        </p:spPr>
        <p:txBody>
          <a:bodyPr vert="horz" lIns="0" tIns="0" rIns="0" bIns="0" anchor="t">
            <a:noAutofit/>
          </a:bodyPr>
          <a:lstStyle/>
          <a:p>
            <a:r>
              <a:rPr lang="en-GB" sz="2800" cap="none" dirty="0">
                <a:solidFill>
                  <a:srgbClr val="C00000"/>
                </a:solidFill>
                <a:latin typeface="Apthos"/>
                <a:cs typeface="Times New Roman" panose="02020603050405020304" pitchFamily="18" charset="0"/>
              </a:rPr>
              <a:t>At established accounts, FL drives category transformation by moving UF from the chilled juice shelf to the fresh </a:t>
            </a:r>
            <a:r>
              <a:rPr lang="en-GB" sz="2800" dirty="0">
                <a:solidFill>
                  <a:srgbClr val="C00000"/>
                </a:solidFill>
                <a:latin typeface="Apthos"/>
                <a:cs typeface="Times New Roman" panose="02020603050405020304" pitchFamily="18" charset="0"/>
              </a:rPr>
              <a:t>fruit &amp; veg department</a:t>
            </a:r>
            <a:endParaRPr lang="en-GB" sz="2800" cap="none" dirty="0">
              <a:solidFill>
                <a:srgbClr val="C00000"/>
              </a:solidFill>
              <a:latin typeface="Apthos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7018E3-DCDC-180E-A5F9-66D23208B0C1}"/>
              </a:ext>
            </a:extLst>
          </p:cNvPr>
          <p:cNvGrpSpPr/>
          <p:nvPr/>
        </p:nvGrpSpPr>
        <p:grpSpPr>
          <a:xfrm>
            <a:off x="4451288" y="1276803"/>
            <a:ext cx="7307151" cy="307777"/>
            <a:chOff x="4515714" y="1534500"/>
            <a:chExt cx="5170434" cy="30777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1DDCA1-1BA9-C114-AA1B-6ED66E889B2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515714" y="1693932"/>
              <a:ext cx="5170434" cy="0"/>
            </a:xfrm>
            <a:prstGeom prst="line">
              <a:avLst/>
            </a:prstGeom>
            <a:ln w="28575" cap="flat" cmpd="sng" algn="ctr">
              <a:solidFill>
                <a:srgbClr val="B4B4B4"/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AD92F2-8C17-1B7B-5C17-351DE8F60816}"/>
                </a:ext>
              </a:extLst>
            </p:cNvPr>
            <p:cNvSpPr txBox="1"/>
            <p:nvPr/>
          </p:nvSpPr>
          <p:spPr>
            <a:xfrm>
              <a:off x="5975133" y="1534500"/>
              <a:ext cx="22516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latin typeface="Apthos"/>
                </a:rPr>
                <a:t>UF transformation: three maturity stages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374D0AD-72B6-6B78-8F4D-FB5BB6305F5D}"/>
              </a:ext>
            </a:extLst>
          </p:cNvPr>
          <p:cNvSpPr/>
          <p:nvPr/>
        </p:nvSpPr>
        <p:spPr>
          <a:xfrm>
            <a:off x="405603" y="1447908"/>
            <a:ext cx="3466720" cy="516514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>
                <a:solidFill>
                  <a:schemeClr val="tx1"/>
                </a:solidFill>
                <a:latin typeface="Apthos"/>
              </a:rPr>
              <a:t>Key criteria of UF maturity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38F9D0A-7E6B-FBFD-5A1B-7DE5A69F40D9}"/>
              </a:ext>
            </a:extLst>
          </p:cNvPr>
          <p:cNvSpPr/>
          <p:nvPr/>
        </p:nvSpPr>
        <p:spPr>
          <a:xfrm>
            <a:off x="4396106" y="1585543"/>
            <a:ext cx="2424585" cy="494483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8131"/>
            <a:r>
              <a:rPr lang="en-GB" sz="1400" b="1" dirty="0">
                <a:solidFill>
                  <a:srgbClr val="000000"/>
                </a:solidFill>
                <a:latin typeface="Apthos"/>
              </a:rPr>
              <a:t>Seed adoption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E38E840E-D9BC-7FE9-3F89-139897A01656}"/>
              </a:ext>
            </a:extLst>
          </p:cNvPr>
          <p:cNvSpPr/>
          <p:nvPr/>
        </p:nvSpPr>
        <p:spPr>
          <a:xfrm>
            <a:off x="6864980" y="1585543"/>
            <a:ext cx="2424585" cy="494483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8131"/>
            <a:r>
              <a:rPr lang="en-GB" sz="1400" b="1">
                <a:solidFill>
                  <a:srgbClr val="000000"/>
                </a:solidFill>
                <a:latin typeface="Apthos"/>
              </a:rPr>
              <a:t>Emerging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3B735A-AE90-DD8A-492B-3D1F4EACF5C8}"/>
              </a:ext>
            </a:extLst>
          </p:cNvPr>
          <p:cNvSpPr/>
          <p:nvPr/>
        </p:nvSpPr>
        <p:spPr>
          <a:xfrm>
            <a:off x="9333855" y="1585543"/>
            <a:ext cx="2424585" cy="494483"/>
          </a:xfrm>
          <a:prstGeom prst="chevron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8131"/>
            <a:r>
              <a:rPr lang="en-GB" sz="1400" b="1">
                <a:solidFill>
                  <a:srgbClr val="000000"/>
                </a:solidFill>
                <a:latin typeface="Apthos"/>
              </a:rPr>
              <a:t>Mature destination category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9A9FE5-C8A8-B31D-CEE0-29916C8A843B}"/>
              </a:ext>
            </a:extLst>
          </p:cNvPr>
          <p:cNvSpPr/>
          <p:nvPr/>
        </p:nvSpPr>
        <p:spPr>
          <a:xfrm>
            <a:off x="273252" y="2193174"/>
            <a:ext cx="1674402" cy="451217"/>
          </a:xfrm>
          <a:prstGeom prst="rect">
            <a:avLst/>
          </a:prstGeom>
          <a:solidFill>
            <a:srgbClr val="F4817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>
                <a:solidFill>
                  <a:schemeClr val="tx1"/>
                </a:solidFill>
                <a:latin typeface="Apthos"/>
              </a:rPr>
              <a:t>Shelf placement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BE3484FD-73D9-AEE5-E0C9-D8AB187420DE}"/>
              </a:ext>
            </a:extLst>
          </p:cNvPr>
          <p:cNvCxnSpPr>
            <a:cxnSpLocks/>
          </p:cNvCxnSpPr>
          <p:nvPr/>
        </p:nvCxnSpPr>
        <p:spPr bwMode="gray">
          <a:xfrm>
            <a:off x="273252" y="2725113"/>
            <a:ext cx="11657492" cy="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C5A7DF9-4CFD-3DF7-000E-8F2293F25EF5}"/>
              </a:ext>
            </a:extLst>
          </p:cNvPr>
          <p:cNvSpPr txBox="1"/>
          <p:nvPr/>
        </p:nvSpPr>
        <p:spPr>
          <a:xfrm>
            <a:off x="1997659" y="2080989"/>
            <a:ext cx="1841842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US" sz="1200">
                <a:latin typeface="Apthos"/>
              </a:rPr>
              <a:t>Primary location where UF is positioned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DD80203-0F50-39C9-AF92-8F11EE3A8433}"/>
              </a:ext>
            </a:extLst>
          </p:cNvPr>
          <p:cNvSpPr txBox="1"/>
          <p:nvPr/>
        </p:nvSpPr>
        <p:spPr>
          <a:xfrm>
            <a:off x="4564539" y="2080989"/>
            <a:ext cx="1841842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UF mixed in regular chilled juices shelf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14F64-966C-63DB-2E40-240CB23BB372}"/>
              </a:ext>
            </a:extLst>
          </p:cNvPr>
          <p:cNvSpPr txBox="1"/>
          <p:nvPr/>
        </p:nvSpPr>
        <p:spPr>
          <a:xfrm>
            <a:off x="6887430" y="2080989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Block placement – UF juices grouped together to create clear visual block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2581B-A0B4-FF50-EDEF-13CA3C1AF61F}"/>
              </a:ext>
            </a:extLst>
          </p:cNvPr>
          <p:cNvSpPr txBox="1"/>
          <p:nvPr/>
        </p:nvSpPr>
        <p:spPr>
          <a:xfrm>
            <a:off x="9403715" y="2080989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Fresh fruit &amp; veg dept. – UF moved to dedicated section within fruit &amp; veg dept.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C4773-8643-85CF-FD1A-FE2BB01AABE2}"/>
              </a:ext>
            </a:extLst>
          </p:cNvPr>
          <p:cNvSpPr/>
          <p:nvPr/>
        </p:nvSpPr>
        <p:spPr>
          <a:xfrm>
            <a:off x="273252" y="2828855"/>
            <a:ext cx="1674402" cy="451217"/>
          </a:xfrm>
          <a:prstGeom prst="rect">
            <a:avLst/>
          </a:prstGeom>
          <a:solidFill>
            <a:srgbClr val="F4817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>
                <a:solidFill>
                  <a:schemeClr val="tx1"/>
                </a:solidFill>
                <a:latin typeface="Apthos"/>
              </a:rPr>
              <a:t>Assortment width</a:t>
            </a: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EA20B7D8-FB80-5BB2-DD65-8E9D58D79FA4}"/>
              </a:ext>
            </a:extLst>
          </p:cNvPr>
          <p:cNvCxnSpPr>
            <a:cxnSpLocks/>
          </p:cNvCxnSpPr>
          <p:nvPr/>
        </p:nvCxnSpPr>
        <p:spPr bwMode="gray">
          <a:xfrm flipV="1">
            <a:off x="273252" y="3388028"/>
            <a:ext cx="11657492" cy="6567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0C1F5D2E-1DC7-5806-D68C-852757B95EAA}"/>
              </a:ext>
            </a:extLst>
          </p:cNvPr>
          <p:cNvSpPr txBox="1"/>
          <p:nvPr/>
        </p:nvSpPr>
        <p:spPr>
          <a:xfrm>
            <a:off x="1997659" y="2687107"/>
            <a:ext cx="1995608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GB" sz="1200">
                <a:latin typeface="Apthos"/>
              </a:rPr>
              <a:t>Width of UF SKUs listed relative to the retailer’s total juice category</a:t>
            </a:r>
            <a:endParaRPr lang="en-US" sz="1200">
              <a:latin typeface="Aptho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C378D9-4DE1-0456-2108-D7E551773A3F}"/>
              </a:ext>
            </a:extLst>
          </p:cNvPr>
          <p:cNvSpPr txBox="1"/>
          <p:nvPr/>
        </p:nvSpPr>
        <p:spPr>
          <a:xfrm>
            <a:off x="4371146" y="2687106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&lt;5 SKUs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07BD6C-4D60-B0EB-FC57-9FD312BFD42E}"/>
              </a:ext>
            </a:extLst>
          </p:cNvPr>
          <p:cNvSpPr txBox="1"/>
          <p:nvPr/>
        </p:nvSpPr>
        <p:spPr>
          <a:xfrm>
            <a:off x="6887430" y="2687106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5-15 SKUs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2C8649-2B3E-11D2-31FB-D64DD301F934}"/>
              </a:ext>
            </a:extLst>
          </p:cNvPr>
          <p:cNvSpPr txBox="1"/>
          <p:nvPr/>
        </p:nvSpPr>
        <p:spPr>
          <a:xfrm>
            <a:off x="9403715" y="2687106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&gt;15 SKUs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6D501B-155A-C4E3-60BF-89A705C7B03C}"/>
              </a:ext>
            </a:extLst>
          </p:cNvPr>
          <p:cNvSpPr/>
          <p:nvPr/>
        </p:nvSpPr>
        <p:spPr>
          <a:xfrm>
            <a:off x="273252" y="3538728"/>
            <a:ext cx="1674402" cy="451217"/>
          </a:xfrm>
          <a:prstGeom prst="rect">
            <a:avLst/>
          </a:prstGeom>
          <a:solidFill>
            <a:srgbClr val="F4817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>
                <a:solidFill>
                  <a:schemeClr val="tx1"/>
                </a:solidFill>
                <a:latin typeface="Apthos"/>
              </a:rPr>
              <a:t>Assortment innovation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5662950-EA2A-AA8B-4A37-AF0890CD97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73252" y="4114801"/>
            <a:ext cx="11657492" cy="0"/>
          </a:xfrm>
          <a:prstGeom prst="line">
            <a:avLst/>
          </a:prstGeom>
          <a:ln w="9525" cap="flat" cmpd="sng" algn="ctr">
            <a:solidFill>
              <a:srgbClr val="D6D6D6"/>
            </a:solidFill>
            <a:prstDash val="solid"/>
            <a:miter lim="800000"/>
            <a:headEnd type="none" w="med" len="med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217E7C-956D-2091-4C4D-D4588A9E58BA}"/>
              </a:ext>
            </a:extLst>
          </p:cNvPr>
          <p:cNvSpPr txBox="1"/>
          <p:nvPr/>
        </p:nvSpPr>
        <p:spPr>
          <a:xfrm>
            <a:off x="1997659" y="3419491"/>
            <a:ext cx="1995608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GB" sz="1200">
                <a:latin typeface="Apthos"/>
              </a:rPr>
              <a:t>Retailer openness to new UFCP concepts (e.g. shots, smoothies, functional claims)</a:t>
            </a:r>
            <a:endParaRPr lang="en-US" sz="1200">
              <a:latin typeface="Aptho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458A72-CE31-C1FF-34EB-35B14B88615A}"/>
              </a:ext>
            </a:extLst>
          </p:cNvPr>
          <p:cNvSpPr txBox="1"/>
          <p:nvPr/>
        </p:nvSpPr>
        <p:spPr>
          <a:xfrm>
            <a:off x="4371146" y="3419489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1200">
                <a:latin typeface="Apthos"/>
              </a:rPr>
              <a:t>Low openness, limited trials, mostly core juices</a:t>
            </a:r>
            <a:endParaRPr lang="en-US" sz="1200">
              <a:latin typeface="Aptho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4BA81-F679-6053-5C15-8D0A007DCFDE}"/>
              </a:ext>
            </a:extLst>
          </p:cNvPr>
          <p:cNvSpPr txBox="1"/>
          <p:nvPr/>
        </p:nvSpPr>
        <p:spPr>
          <a:xfrm>
            <a:off x="6887430" y="3419489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GB" sz="1200">
                <a:latin typeface="Apthos"/>
              </a:rPr>
              <a:t>Some innovation</a:t>
            </a:r>
            <a:endParaRPr lang="en-US" sz="1200">
              <a:latin typeface="Aptho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E425A3-7BCC-405D-2FE0-2FA4E3E69A10}"/>
              </a:ext>
            </a:extLst>
          </p:cNvPr>
          <p:cNvSpPr txBox="1"/>
          <p:nvPr/>
        </p:nvSpPr>
        <p:spPr>
          <a:xfrm>
            <a:off x="9403715" y="3419489"/>
            <a:ext cx="2228629" cy="67558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1200">
                <a:latin typeface="Apthos"/>
              </a:rPr>
              <a:t>High NPD cadence, acts like innovation partner in UFCP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5BADF42-592C-4822-0905-83B93BDA8415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8228464"/>
              </p:ext>
            </p:extLst>
          </p:nvPr>
        </p:nvGraphicFramePr>
        <p:xfrm>
          <a:off x="4368800" y="4705350"/>
          <a:ext cx="7472363" cy="136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1B64AE04-868B-384B-2F34-E066242B903C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V="1">
            <a:off x="5668963" y="4949825"/>
            <a:ext cx="0" cy="1936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5D5B55DD-A599-29D3-B294-D9842CA00512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5668963" y="4949825"/>
            <a:ext cx="23971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748F04D7-85A5-9E50-D796-AAF6404A6919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8066088" y="4949825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D2138399-4404-4647-571B-474DE8D19658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V="1">
            <a:off x="8142288" y="4573588"/>
            <a:ext cx="0" cy="5286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9A410208-5C38-A5CB-DAC0-F0B008000191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8142288" y="4573588"/>
            <a:ext cx="239871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A9F83755-4396-6143-2647-56F995DF6F49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10541000" y="4573588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106987" y="5857875"/>
            <a:ext cx="11239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36CB0850-9F35-4E1D-8255-B700EFC1F0DB}" type="datetime'Ch''''il''''''le''d'''''' ju''i''''c''e'' sh''''''''e''l''f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Chilled juice shelf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6932612" y="5857875"/>
            <a:ext cx="23431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D87E919A-AE96-4E44-80AB-3EEF5096F166}" type="datetime'B''lock p''la''''cement'' in'' chi''ll''e''d'' juice ''shelf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Block placement in chilled juice shelf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3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9555163" y="5857875"/>
            <a:ext cx="197167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/>
            </a:pPr>
            <a:fld id="{8D14A9F8-19CA-42F2-B6DE-44EA9CC9114D}" type="datetime'''F''re''''sh'''''' fr''uits'' &amp;'' ''vegs'' d''''epartme''nt'">
              <a:rPr lang="en-GB" altLang="en-US" sz="1200" smtClean="0">
                <a:latin typeface="Apthos"/>
              </a:rPr>
              <a:pPr marL="0" lvl="0" indent="0" algn="ctr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Fresh fruits &amp; vegs department</a:t>
            </a:fld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567F7681-F9DA-0E8C-8DE1-4B83291F488B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0402888" y="4764088"/>
            <a:ext cx="27781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2225" tIns="0" rIns="22225" bIns="0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sz="1200" dirty="0">
                <a:effectLst/>
                <a:latin typeface="Apthos"/>
                <a:sym typeface="Apthos"/>
              </a:rPr>
              <a:t>200</a:t>
            </a:r>
            <a:endParaRPr lang="en-GB" sz="1200" dirty="0">
              <a:latin typeface="Apthos"/>
              <a:sym typeface="Apthos"/>
            </a:endParaRPr>
          </a:p>
        </p:txBody>
      </p:sp>
      <p:sp>
        <p:nvSpPr>
          <p:cNvPr id="1059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6537325" y="4821238"/>
            <a:ext cx="660400" cy="258763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GB" altLang="en-US" sz="1200">
                <a:effectLst/>
                <a:latin typeface="Apthos"/>
                <a:sym typeface="Apthos"/>
              </a:rPr>
              <a:t>+8-12%</a:t>
            </a:r>
            <a:endParaRPr kumimoji="0" lang="en-GB" sz="12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065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9009063" y="4445000"/>
            <a:ext cx="663575" cy="258763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b="1" i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GB" altLang="en-US" sz="1200" dirty="0">
                <a:effectLst/>
                <a:latin typeface="Apthos"/>
                <a:sym typeface="Apthos"/>
              </a:rPr>
              <a:t>70-80%</a:t>
            </a:r>
            <a:endParaRPr kumimoji="0" lang="en-GB" sz="12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hos"/>
              <a:sym typeface="Apthos"/>
            </a:endParaRP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068B747-6051-8B66-C145-C34C65D6B9FB}"/>
              </a:ext>
            </a:extLst>
          </p:cNvPr>
          <p:cNvSpPr/>
          <p:nvPr/>
        </p:nvSpPr>
        <p:spPr>
          <a:xfrm>
            <a:off x="273252" y="4231369"/>
            <a:ext cx="1674402" cy="1801132"/>
          </a:xfrm>
          <a:prstGeom prst="rect">
            <a:avLst/>
          </a:prstGeom>
          <a:solidFill>
            <a:srgbClr val="F4817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>
                <a:solidFill>
                  <a:schemeClr val="tx1"/>
                </a:solidFill>
                <a:latin typeface="Apthos"/>
              </a:rPr>
              <a:t>Resulting average sales/store uplift (index = 100)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000B98E8-5434-7AFE-795D-FB5FA7D30A90}"/>
              </a:ext>
            </a:extLst>
          </p:cNvPr>
          <p:cNvSpPr txBox="1"/>
          <p:nvPr/>
        </p:nvSpPr>
        <p:spPr>
          <a:xfrm>
            <a:off x="1997658" y="4587890"/>
            <a:ext cx="2238469" cy="144460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r>
              <a:rPr lang="en-GB" sz="1200">
                <a:latin typeface="Apthos"/>
              </a:rPr>
              <a:t>Retailer openness to new UFCP concepts (e.g. shots, smoothies, functional claims)</a:t>
            </a:r>
            <a:endParaRPr lang="en-US" sz="1200">
              <a:latin typeface="Aptho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237D24-54C8-7D74-924A-CD84C522BF9B}"/>
              </a:ext>
            </a:extLst>
          </p:cNvPr>
          <p:cNvSpPr/>
          <p:nvPr/>
        </p:nvSpPr>
        <p:spPr>
          <a:xfrm>
            <a:off x="233773" y="64646"/>
            <a:ext cx="239580" cy="229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Apthos"/>
              </a:rPr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0BB5A-5D1E-3F6D-32F5-CC32854F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228600"/>
          </a:xfrm>
        </p:spPr>
        <p:txBody>
          <a:bodyPr/>
          <a:lstStyle/>
          <a:p>
            <a:fld id="{3C83EF69-283C-4DA9-B5C6-45A661C3C47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3F791-71FD-52BE-27ED-585B2F85462F}"/>
              </a:ext>
            </a:extLst>
          </p:cNvPr>
          <p:cNvSpPr txBox="1"/>
          <p:nvPr/>
        </p:nvSpPr>
        <p:spPr>
          <a:xfrm>
            <a:off x="263524" y="6421677"/>
            <a:ext cx="10724516" cy="3525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defRPr/>
            </a:pPr>
            <a:endParaRPr lang="en-GB" sz="800">
              <a:solidFill>
                <a:schemeClr val="bg1">
                  <a:lumMod val="50000"/>
                </a:schemeClr>
              </a:solidFill>
              <a:latin typeface="Apthos"/>
            </a:endParaRPr>
          </a:p>
          <a:p>
            <a:pPr lvl="0">
              <a:defRPr/>
            </a:pPr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pthos"/>
              </a:rPr>
              <a:t>Source: Fruity Line sales data | internal analysis</a:t>
            </a:r>
          </a:p>
        </p:txBody>
      </p:sp>
      <p:pic>
        <p:nvPicPr>
          <p:cNvPr id="10" name="Picture 2" descr="Home - Fruity Line">
            <a:extLst>
              <a:ext uri="{FF2B5EF4-FFF2-40B4-BE49-F238E27FC236}">
                <a16:creationId xmlns:a16="http://schemas.microsoft.com/office/drawing/2014/main" id="{5980FC82-B99E-0C87-24C8-6DD3EA0AB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26" y="6539787"/>
            <a:ext cx="538250" cy="1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944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79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2.21837769900000036927E+00&quot;&gt;&lt;m_msothmcolidx val=&quot;0&quot;/&gt;&lt;m_rgb r=&quot;A4&quot; g=&quot;D4&quot; b=&quot;8E&quot;/&gt;&lt;/elem&gt;&lt;elem m_fUsage=&quot;2.15418658283290032074E+00&quot;&gt;&lt;m_msothmcolidx val=&quot;0&quot;/&gt;&lt;m_rgb r=&quot;FC&quot; g=&quot;CE&quot; b=&quot;A5&quot;/&gt;&lt;/elem&gt;&lt;elem m_fUsage=&quot;1.73377844010000026209E+00&quot;&gt;&lt;m_msothmcolidx val=&quot;0&quot;/&gt;&lt;m_rgb r=&quot;C2&quot; g=&quot;E2&quot; b=&quot;B4&quot;/&gt;&lt;/elem&gt;&lt;elem m_fUsage=&quot;1.00973789999999996603E+00&quot;&gt;&lt;m_msothmcolidx val=&quot;0&quot;/&gt;&lt;m_rgb r=&quot;E1&quot; g=&quot;F1&quot; b=&quot;D9&quot;/&gt;&lt;/elem&gt;&lt;elem m_fUsage=&quot;3.13810596090000171188E-01&quot;&gt;&lt;m_msothmcolidx val=&quot;0&quot;/&gt;&lt;m_rgb r=&quot;FC&quot; g=&quot;D0&quot; b=&quot;AF&quot;/&gt;&lt;/elem&gt;&lt;elem m_fUsage=&quot;2.82429536481000165171E-01&quot;&gt;&lt;m_msothmcolidx val=&quot;0&quot;/&gt;&lt;m_rgb r=&quot;FE&quot; g=&quot;E6&quot; b=&quot;D7&quot;/&gt;&lt;/elem&gt;&lt;elem m_fUsage=&quot;2.28767924549610118801E-01&quot;&gt;&lt;m_msothmcolidx val=&quot;0&quot;/&gt;&lt;m_rgb r=&quot;FC&quot; g=&quot;C4&quot; b=&quot;91&quot;/&gt;&lt;/elem&gt;&lt;elem m_fUsage=&quot;2.05891132094649098594E-01&quot;&gt;&lt;m_msothmcolidx val=&quot;0&quot;/&gt;&lt;m_rgb r=&quot;FB&quot; g=&quot;BA&quot; b=&quot;76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UzQpUl1NzhCxcAWhiBB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dpsvkA4krsAKJeRlhHa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fEqi5Q1i1b3iNPp3w8k7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YJf6NfIC27lp3Bhek2a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SQJnZL0YdjadM5RcKoS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0nYzBjnvbspESaRoRaT0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GKRAcsBcvZkJkYo5QkVx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1CdpJkjwNv9ENmSBLgIt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rol5MoZbhrT020pLB5fm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i1aU2nAR2AsYO3QVSIjJ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AfAfBAyUXVsmG0qY66G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RZMGi6CQq2QS5lpxJZ1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3UVuRjEj4MVcyE5iyaK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17YVJ_Wy8YPYeoue_dV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VAkZo84t0nzZ4ZNY6WJ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4of531pgQQDOxpfzi8z9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npThVmVVPyxG3wJhQ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XEn1CidJ9C0nOTmtF2eq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y_wzW7wU_KxDoboCdsu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odaVWhFIWWbulGc_fNL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oWLwH2QcVsn6jeOKGEd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d9bLPoXXf5SbGAl2Khi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.X2eOV8h9DuSI02cyXY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_n4wcAlEq7JsW6JN1bi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HBrtSf3r7PwyNm13NFA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_fvntiqAADbzCYhcmOf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gTEyH8FKdV6kc8NvawN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bZvXHmRltRai7FDAKRy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3wD4x_TWp0MNsrkPGJ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pk6vgE270S2qBoj8Atuk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oPZLookJyKsG_c1C30zi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MpnrmPLR9mCUCTU_3Fs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h5p5NiDXzOf6MUoAEjhx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2yCjOyld1hSXSXywzMg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S4NINZnz3h13bn34Nv9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XvWsZxO60CJeXCuF_.G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eqG_07kxLUD2kQAGBE4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2Yyo2cIAD05rHZlzpk3G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T7N_Sn5RrQZc4g9TZmC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rw1kRa5n_QcE5Kv_Eq8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YCrWpXPARScY.Cpa4jd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rdmhuXhIp2zoRItlTiz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mEAv2SaSrWsbSfeBaXW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WCOM4bsbdykWnX8SfhBC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QnhsAetWWsc8S4h1BT9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UPnnY5iDSNxwOKdrjMZ3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.NjlR3S.2ZCFNqFwa6e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yJmCWEvpqO6FNQOnHhQ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3qvQlsiEyMmCjChGkJv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ikFDSYv3Z4oI4H.A4Qz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Piox96Yd_VAMkGLwlxE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5yJzM3jtZuBTx5fiCPr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SVZ8XvGYL__ATi5nxdq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7oH4VDLui4JA0.FBTKuu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4gTuDP7lsaB.rVCnnT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Aw7nMijg6gwyaBWf6Rq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B4fox9NvfGQkwERqtgi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_qEKAVbzi_RzXX5N2OqM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GtCI.W0fdsaZNdBupGW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6bdDfy4u1PIqmSdmnMz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F9.noTslVorrAJzCRWcW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EDRS0viD2KZPDLgyqyZ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QsJeNsWZBwwwC73vboA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gGJD3qHhjhZxEt4SGyH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jE5VF_KAtEzeB_Sk2cf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OXMfsrZKM0YPydg1VCX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pu2yhEF12j248rredl6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WngXru2BRjSHuctyI31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MvEt_f1EM6O24w6WOxL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1j_Fq1NOeDseqmIGNI5T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3ODGuweW4rW76rlukMh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BcQc1fXfO7Y2OapNg4Z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Uz1ERzeDMfDKH2VRBFs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MWcaWv1VMtygRKvt6o0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POx9uvN71TtmiXZTYTv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t_iMYeh7MariXNZ2dKX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NEu7poS04MXahCrxdgv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yMc_3ujitALK.sBYvgO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7AqDLLn0p_jyNeDb2.1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ZUFSOQEUa2OzLanMgHd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U1U7c1NsUXyBsKxjK69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ro78CM9EJq_S7JAR61Xc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wrEKp5l4kwRoM5aU5aE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0JS1_ftgT5JXcA9TSoV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XTA2wJt6sxCNHiUkER9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nv.GpaJ1ibrQNrWpcbEw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ZCU0DVN5e9Cg0BkByqP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mG9jbsPy0RSGzROxcz6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wjJP5.CdGw2xTpZmnS3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pL0nbjGMDBHM802EGcG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POJi87skRdaBjDcFGjJ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hGcz9MXDp29FbyZD.hf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ltFQQ8PnsayWtpReEqm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7eG7dAPib0CTbd4Sc5MW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sxrsBY1W4_466.Bf4kij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QUq92R5_1SmcxePO8xT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K7T7.h5AHegpDyWBX4n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lNyRIymHJpGrMQGYcWB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KfS9_SnZ1JMH4OMhlC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XstQak47JAOjlV57nGs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FlLA7HZ3SrcYj4bCdAG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5lg2serzvNePXuOesoWw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0ixkLR1T.dljN4VweOQ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h.i1Opfy9LvvMVsXwd0g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EYDDY0Ch.psrmPz1nvp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8ToQNJ0_0Gr5ixzOykF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OHxjW9RdP.pl29._htJ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a9yravecwUzvKD9lI9B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QChmH2Iz9o32QjKLIPNq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iftPyoc.qbTOsJE2i1Z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fVQt574zJxvj.f3vxhK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fzeKE3TjzoZYL1TTC3V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LyXpgiMqGxFzuM.a3CR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Z4RBxAIQG1wBpuYhd6i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YQ5ofwzzwamTnzjS3Ft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D3Sqz2gSJAjSnJhr1rQ1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fDLuCt2mWe3T0FR2iE3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32iMBCmE4dpmHtQGWJp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LF9k7KtTSnVbYfwlZyc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S15u5NvgqdZ7XCgzlBx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DD0CEAEC_0861_4D41_892C_0F1D21DB37E3&quot;,&quot;SourceFullNameMaxLengthReached&quot;:false,&quot;SourceFullName&quot;:&quot;&quot;,&quot;LastUpdate&quot;:&quot;2025-10-14 11:28 AM&quot;,&quot;UpdatedBy&quot;:&quot;MaaikevanDulst&quot;,&quot;IsLinked&quot;:false,&quot;IsBrokenLink&quot;:false,&quot;Type&quot;:2,&quot;ShapeId&quot;:0,&quot;WorksheetName&quot;:null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NKu7_H90OWHLzqHthJb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uL4uTsjyYKLJwqFTVYg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mFcENeGc.1IrfA71GERp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4b2dNd3IdPJcCwdoCNx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wn9yhfA4.DOgQXGxOqd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kaPtvVwTN1Kh3O.wzfO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y950H8DDhv_4KDnk1b7K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HrFH4hvOKbhudYn1hs2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XNng.VTw4V09v76I9e8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tm3EIg4smtt7oVV8ZxB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ci0wti1ZV.PGWUh3Cyo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vXybiA.aODBW3EQ33X7Y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ItmVNnoGIiSqntAnXA9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_08z81pfiLpDGaCiDRO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gBAMP00G1MMMMM79J6M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1vvT2oOt9t1cF9DIHdw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elifOMEd1zPjyoDqkORr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.yNcXgnEjpem7dP2WhW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kxr951oEo5gHCD.Gjtwp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YDrM4gXTpzlshYKitlI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rHDFEUJ2nLLyrRfQtgT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YSCWNiOS_lazBXdJGM6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z87iuUYw0fMaXtnvn1Kg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NmaNh2Q2jjjVsR462..z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hB9CerHY2CEiZV6Y8T.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xIDBwX3L.D1rKJWnqZb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ATrSSGP2MqFYRBCI1OP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3Pgkj3faSX_7kwWhhSL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39xu1bkggfiiPG1tTHU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.52qP962kE82BuX9OSd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tVYl6mLrAIzFn0rPtFW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1lpb1wbPaRpB_2gSf_qa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7u17s5HHO0RKQpryvGx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VKKubjLasS25Qbyewn.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mz60Awqaq8MPNdC7Ft6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8NybnBA7tLr6s.XGuFJ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uUBomJ8UI27uqXscngG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4wT8ShjaIeB4NYJSVT7M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XILIARYSHAPE" val="auxiliary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FFkiNa7AlKd0hUx5sCB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de8y7Jq5JtbBvCm40az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VC0tkw6OPWVCaxisTny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GlxXIzOVceivu9rsfIC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pXFu7GbcVIyAMiXhXHJQ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HOJv1TwepnLBv47dwq6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h6jZqyhNNvNz9h62pEr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CAbVFv.0LzGp9tv5j86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Vb2li52OM4IMEy7jzo_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D9kzqwELjgRsPPa68I8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rADJKrnJ7rtym.guV9gN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56yMCQC2kXRnBmc_c0Z7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a18Uz5wcAkdrwzxCTTp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OMCPRz6YzRd_Gu6HaLE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m6aeQwHVA0DP7XUWqny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61ni6O9v79284TnZU_8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Q76bi8N53nE1dN56f8Q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Dj6iZ_xr7y6zMD0DkWM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2ZQclF8NIB1mkUOvtbIN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yb.8X9IYQ0nc_bLsuK5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yQig5q0B1z690Zqhrvr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JNY10vZk3axfZKrbrYG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MFZsucPD8YvLJetB9FT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pZQxzzS21DGWvsf7GB3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ftah0WdhfPoowhlAyN6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RH_8.TiAMC4WYypoqDu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VYlFjyEDVXrUVXZQVKg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GY0aPQceBAoSnjwl.rq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k71xUkR7q_njBU4edLcc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UM0lFnXsuTTuYoLegmLI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xgZi6jLZz3hs4DfKdi0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d_MRl7x1NcsE_9tNQ.a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r3cRYPHX4Pz2G1crJ.y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Jw5zMf2afyk5ZqSV84u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yW4AIBD7A.yNoUhHq3m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jfuAusRkGjKLbvKMR6Zm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1xj0qDcWi6pKwBRhp7F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pqb9Xe6fFVavEJkgrW8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HVPYnXqlUQDHFDqfTZp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lZAAHTfQuwxZGAwPwgd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TRuVmxEjsLzGFpC9rRM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6TnhlJB_Q7dS_ER3OUK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y.L2oS4OSENlsHxAzWII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gn5ZyyZgFyoeHxgDe1H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TeZxdo_5Ayw3jnvBBt2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Dh963jReDlRZBSTfHvmA"/>
</p:tagLst>
</file>

<file path=ppt/theme/theme1.xml><?xml version="1.0" encoding="utf-8"?>
<a:theme xmlns:a="http://schemas.openxmlformats.org/drawingml/2006/main" name="Basis template Fruity Line corporate 2020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64BC8DC-70BE-4939-8BEF-8FCAFEA1BD32}"/>
    </a:ext>
  </a:extLst>
</a:theme>
</file>

<file path=ppt/theme/theme2.xml><?xml version="1.0" encoding="utf-8"?>
<a:theme xmlns:a="http://schemas.openxmlformats.org/drawingml/2006/main" name="Foto slide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186A66C8-780C-473E-B6C8-1E28096F547E}"/>
    </a:ext>
  </a:extLst>
</a:theme>
</file>

<file path=ppt/theme/theme3.xml><?xml version="1.0" encoding="utf-8"?>
<a:theme xmlns:a="http://schemas.openxmlformats.org/drawingml/2006/main" name="Voorpagina'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7D09483-552F-4F1D-A4D5-74EB69A1930B}"/>
    </a:ext>
  </a:extLst>
</a:theme>
</file>

<file path=ppt/theme/theme4.xml><?xml version="1.0" encoding="utf-8"?>
<a:theme xmlns:a="http://schemas.openxmlformats.org/drawingml/2006/main" name="Afsluitin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70313597-4477-47A7-830A-20C84B351A71}"/>
    </a:ext>
  </a:extLst>
</a:theme>
</file>

<file path=ppt/theme/theme5.xml><?xml version="1.0" encoding="utf-8"?>
<a:theme xmlns:a="http://schemas.openxmlformats.org/drawingml/2006/main" name="Kantoor ontwerp - lee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B602C7F3-7291-4132-A252-25ECDC854320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06B9974F3DCD46BDCB9AA5CB05588E" ma:contentTypeVersion="7" ma:contentTypeDescription="Create a new document." ma:contentTypeScope="" ma:versionID="28d4166b5732aeeb5b564146e865773c">
  <xsd:schema xmlns:xsd="http://www.w3.org/2001/XMLSchema" xmlns:xs="http://www.w3.org/2001/XMLSchema" xmlns:p="http://schemas.microsoft.com/office/2006/metadata/properties" xmlns:ns3="9dc3c8b0-bed7-4d30-884c-af1dee4927a1" targetNamespace="http://schemas.microsoft.com/office/2006/metadata/properties" ma:root="true" ma:fieldsID="648512f9807ba49346585086507c9266" ns3:_="">
    <xsd:import namespace="9dc3c8b0-bed7-4d30-884c-af1dee4927a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3c8b0-bed7-4d30-884c-af1dee4927a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c3c8b0-bed7-4d30-884c-af1dee4927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C5681-77E3-434F-A217-CBF28DE536A7}">
  <ds:schemaRefs>
    <ds:schemaRef ds:uri="9dc3c8b0-bed7-4d30-884c-af1dee4927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F0DE5D-5520-4F75-AA95-4420856F245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9dc3c8b0-bed7-4d30-884c-af1dee4927a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F4D0585-A747-4EA1-8F2B-D084C50EBE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template Fruity Line corporate 2020</Template>
  <TotalTime>2397</TotalTime>
  <Words>1811</Words>
  <Application>Microsoft Office PowerPoint</Application>
  <PresentationFormat>Widescreen</PresentationFormat>
  <Paragraphs>477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Apthos</vt:lpstr>
      <vt:lpstr>Aptos</vt:lpstr>
      <vt:lpstr>Arial</vt:lpstr>
      <vt:lpstr>Calibri</vt:lpstr>
      <vt:lpstr>HelveticaNeueLT Pro 57 Cn</vt:lpstr>
      <vt:lpstr>HelveticaNeueLT Pro 97 BlkCn</vt:lpstr>
      <vt:lpstr>Segoe UI</vt:lpstr>
      <vt:lpstr>Basis template Fruity Line corporate 2020</vt:lpstr>
      <vt:lpstr>Foto slides</vt:lpstr>
      <vt:lpstr>Voorpagina's</vt:lpstr>
      <vt:lpstr>Afsluiting</vt:lpstr>
      <vt:lpstr>Kantoor ontwerp - leeg</vt:lpstr>
      <vt:lpstr>think-cell Slide</vt:lpstr>
      <vt:lpstr>PowerPoint Presentation</vt:lpstr>
      <vt:lpstr>TABLE OF CONTENTS</vt:lpstr>
      <vt:lpstr>Fruity Line (FL) is the leading European producer of Ultra Fresh (UF) juices, smoothies, shots and functionals</vt:lpstr>
      <vt:lpstr>PowerPoint Presentation</vt:lpstr>
      <vt:lpstr>FL is developing the UF category through a focus on retail and a broad and innovative offering across products and formats</vt:lpstr>
      <vt:lpstr>Competition in chilled juices mainly comes from non-HPP players –  within HPP, FL faces only small to medium scale competitors</vt:lpstr>
      <vt:lpstr>FL’s growth is driven by transforming the Ultra Fresh category and international expansion</vt:lpstr>
      <vt:lpstr>Against this background, FL has defined 3 key strategic growth spearheads</vt:lpstr>
      <vt:lpstr>At established accounts, FL drives category transformation by moving UF from the chilled juice shelf to the fresh fruit &amp; veg department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Jurjen van der Werf</cp:lastModifiedBy>
  <cp:revision>10</cp:revision>
  <cp:lastPrinted>2025-08-19T19:30:46Z</cp:lastPrinted>
  <dcterms:created xsi:type="dcterms:W3CDTF">2020-09-21T08:03:02Z</dcterms:created>
  <dcterms:modified xsi:type="dcterms:W3CDTF">2026-02-17T17:44:59Z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0x010100A206B9974F3DCD46BDCB9AA5CB05588E</vt:lpwstr>
  </property>
  <property fmtid="{D5CDD505-2E9C-101B-9397-08002B2CF9AE}" pid="3" name="MediaServiceImageTags">
    <vt:lpwstr/>
  </property>
</Properties>
</file>